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7" r:id="rId25"/>
    <p:sldId id="288" r:id="rId26"/>
    <p:sldId id="271" r:id="rId27"/>
    <p:sldId id="274" r:id="rId28"/>
    <p:sldId id="272" r:id="rId29"/>
    <p:sldId id="273" r:id="rId30"/>
    <p:sldId id="297" r:id="rId31"/>
    <p:sldId id="275" r:id="rId32"/>
    <p:sldId id="289" r:id="rId33"/>
    <p:sldId id="290" r:id="rId34"/>
    <p:sldId id="292" r:id="rId35"/>
    <p:sldId id="293" r:id="rId36"/>
    <p:sldId id="294" r:id="rId37"/>
    <p:sldId id="295" r:id="rId38"/>
    <p:sldId id="296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lomidze\Desktop\PRESENTATIONS\VLAP%20SEPTEMBER%202015\PRESENTATIONS\STATISTICS\1111111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lomidze\Desktop\PRESENTATIONS\VLAP%20SEPTEMBER%202015\PRESENTATIONS\STATISTICS\111111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lomidze\Desktop\VLAP%20PROGRESS%20REPORT\LOMIDZ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lomidze\Desktop\PRESENTATIONS\VLAP%20SEPTEMBER%202015\PRESENTATIONS\STATISTICS\Statistika%20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lomidze\Desktop\EU%20EXPERT\Statistik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lomidze\Desktop\PRESENTATIONS\VLAP%20SEPTEMBER%202015\PRESENTATIONS\STATISTICS\22222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3423111830647453E-2"/>
          <c:y val="3.1084607071175011E-2"/>
          <c:w val="0.80943741261314395"/>
          <c:h val="0.897408136482939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EGYPT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22</c:v>
                </c:pt>
                <c:pt idx="6">
                  <c:v>79</c:v>
                </c:pt>
                <c:pt idx="7">
                  <c:v>41</c:v>
                </c:pt>
                <c:pt idx="8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IRAN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4</c:v>
                </c:pt>
                <c:pt idx="4">
                  <c:v>31</c:v>
                </c:pt>
                <c:pt idx="5">
                  <c:v>42</c:v>
                </c:pt>
                <c:pt idx="6">
                  <c:v>26</c:v>
                </c:pt>
                <c:pt idx="7">
                  <c:v>44</c:v>
                </c:pt>
                <c:pt idx="8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IRAQ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443</c:v>
                </c:pt>
                <c:pt idx="6">
                  <c:v>480</c:v>
                </c:pt>
                <c:pt idx="7">
                  <c:v>1070</c:v>
                </c:pt>
                <c:pt idx="8">
                  <c:v>343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RUSSIA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Sheet1!$B$5:$J$5</c:f>
              <c:numCache>
                <c:formatCode>General</c:formatCode>
                <c:ptCount val="9"/>
                <c:pt idx="0">
                  <c:v>16</c:v>
                </c:pt>
                <c:pt idx="1">
                  <c:v>20</c:v>
                </c:pt>
                <c:pt idx="2">
                  <c:v>14</c:v>
                </c:pt>
                <c:pt idx="3">
                  <c:v>32</c:v>
                </c:pt>
                <c:pt idx="4">
                  <c:v>33</c:v>
                </c:pt>
                <c:pt idx="5">
                  <c:v>36</c:v>
                </c:pt>
                <c:pt idx="6">
                  <c:v>28</c:v>
                </c:pt>
                <c:pt idx="7">
                  <c:v>30</c:v>
                </c:pt>
                <c:pt idx="8">
                  <c:v>21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SYRIA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Sheet1!$B$6:$J$6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18</c:v>
                </c:pt>
                <c:pt idx="6">
                  <c:v>60</c:v>
                </c:pt>
                <c:pt idx="7">
                  <c:v>79</c:v>
                </c:pt>
                <c:pt idx="8">
                  <c:v>17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UKRAINE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Sheet1!$B$7:$J$7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419</c:v>
                </c:pt>
                <c:pt idx="8">
                  <c:v>376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Sheet1!$B$8:$J$8</c:f>
              <c:numCache>
                <c:formatCode>General</c:formatCode>
                <c:ptCount val="9"/>
                <c:pt idx="0">
                  <c:v>5</c:v>
                </c:pt>
                <c:pt idx="1">
                  <c:v>9</c:v>
                </c:pt>
                <c:pt idx="2">
                  <c:v>20</c:v>
                </c:pt>
                <c:pt idx="3">
                  <c:v>18</c:v>
                </c:pt>
                <c:pt idx="4">
                  <c:v>15</c:v>
                </c:pt>
                <c:pt idx="5">
                  <c:v>37</c:v>
                </c:pt>
                <c:pt idx="6">
                  <c:v>44</c:v>
                </c:pt>
                <c:pt idx="7">
                  <c:v>109</c:v>
                </c:pt>
                <c:pt idx="8">
                  <c:v>120</c:v>
                </c:pt>
              </c:numCache>
            </c:numRef>
          </c:val>
        </c:ser>
        <c:axId val="74080640"/>
        <c:axId val="74082176"/>
      </c:barChart>
      <c:catAx>
        <c:axId val="74080640"/>
        <c:scaling>
          <c:orientation val="minMax"/>
        </c:scaling>
        <c:axPos val="b"/>
        <c:numFmt formatCode="General" sourceLinked="1"/>
        <c:tickLblPos val="nextTo"/>
        <c:crossAx val="74082176"/>
        <c:crosses val="autoZero"/>
        <c:auto val="1"/>
        <c:lblAlgn val="ctr"/>
        <c:lblOffset val="100"/>
      </c:catAx>
      <c:valAx>
        <c:axId val="74082176"/>
        <c:scaling>
          <c:orientation val="minMax"/>
        </c:scaling>
        <c:axPos val="l"/>
        <c:majorGridlines/>
        <c:numFmt formatCode="General" sourceLinked="1"/>
        <c:tickLblPos val="nextTo"/>
        <c:crossAx val="7408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93837726805933"/>
          <c:y val="0.1050411069939787"/>
          <c:w val="0.13306162273194111"/>
          <c:h val="0.4761921028253821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 instance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 Aug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</c:v>
                </c:pt>
                <c:pt idx="1">
                  <c:v>33</c:v>
                </c:pt>
                <c:pt idx="2">
                  <c:v>24</c:v>
                </c:pt>
                <c:pt idx="3">
                  <c:v>52</c:v>
                </c:pt>
                <c:pt idx="4">
                  <c:v>72</c:v>
                </c:pt>
                <c:pt idx="5">
                  <c:v>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Appeal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 Aug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</c:v>
                </c:pt>
                <c:pt idx="1">
                  <c:v>4</c:v>
                </c:pt>
                <c:pt idx="2">
                  <c:v>9</c:v>
                </c:pt>
                <c:pt idx="3">
                  <c:v>22</c:v>
                </c:pt>
                <c:pt idx="4">
                  <c:v>40</c:v>
                </c:pt>
                <c:pt idx="5">
                  <c:v>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Supreme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 Aug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  <c:pt idx="4">
                  <c:v>24</c:v>
                </c:pt>
                <c:pt idx="5">
                  <c:v>8</c:v>
                </c:pt>
              </c:numCache>
            </c:numRef>
          </c:val>
        </c:ser>
        <c:axId val="101772672"/>
        <c:axId val="101782656"/>
      </c:barChart>
      <c:catAx>
        <c:axId val="101772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782656"/>
        <c:crosses val="autoZero"/>
        <c:auto val="1"/>
        <c:lblAlgn val="ctr"/>
        <c:lblOffset val="100"/>
      </c:catAx>
      <c:valAx>
        <c:axId val="101782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7726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plotArea>
      <c:layout>
        <c:manualLayout>
          <c:layoutTarget val="inner"/>
          <c:xMode val="edge"/>
          <c:yMode val="edge"/>
          <c:x val="0.10050664121530269"/>
          <c:y val="3.4912581491829645E-2"/>
          <c:w val="0.88097484026617934"/>
          <c:h val="0.84976039285411953"/>
        </c:manualLayout>
      </c:layout>
      <c:barChart>
        <c:barDir val="col"/>
        <c:grouping val="clustered"/>
        <c:ser>
          <c:idx val="1"/>
          <c:order val="0"/>
          <c:dLbls>
            <c:showVal val="1"/>
          </c:dLbls>
          <c:cat>
            <c:numRef>
              <c:f>Sheet2!$B$1:$J$1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Sheet2!$B$2:$J$2</c:f>
              <c:numCache>
                <c:formatCode>General</c:formatCode>
                <c:ptCount val="9"/>
                <c:pt idx="0">
                  <c:v>21</c:v>
                </c:pt>
                <c:pt idx="1">
                  <c:v>33</c:v>
                </c:pt>
                <c:pt idx="2">
                  <c:v>43</c:v>
                </c:pt>
                <c:pt idx="3">
                  <c:v>57</c:v>
                </c:pt>
                <c:pt idx="4">
                  <c:v>79</c:v>
                </c:pt>
                <c:pt idx="5">
                  <c:v>599</c:v>
                </c:pt>
                <c:pt idx="6">
                  <c:v>719</c:v>
                </c:pt>
                <c:pt idx="7">
                  <c:v>1792</c:v>
                </c:pt>
                <c:pt idx="8">
                  <c:v>903</c:v>
                </c:pt>
              </c:numCache>
            </c:numRef>
          </c:val>
        </c:ser>
        <c:axId val="74094848"/>
        <c:axId val="74108928"/>
      </c:barChart>
      <c:catAx>
        <c:axId val="74094848"/>
        <c:scaling>
          <c:orientation val="minMax"/>
        </c:scaling>
        <c:axPos val="b"/>
        <c:numFmt formatCode="General" sourceLinked="1"/>
        <c:tickLblPos val="nextTo"/>
        <c:crossAx val="74108928"/>
        <c:crosses val="autoZero"/>
        <c:auto val="1"/>
        <c:lblAlgn val="ctr"/>
        <c:lblOffset val="100"/>
      </c:catAx>
      <c:valAx>
        <c:axId val="74108928"/>
        <c:scaling>
          <c:orientation val="minMax"/>
        </c:scaling>
        <c:axPos val="l"/>
        <c:majorGridlines/>
        <c:numFmt formatCode="General" sourceLinked="1"/>
        <c:tickLblPos val="nextTo"/>
        <c:crossAx val="74094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8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Sheet1!$Q$5:$Q$14</c:f>
              <c:strCache>
                <c:ptCount val="10"/>
                <c:pt idx="0">
                  <c:v>BANGLADESH</c:v>
                </c:pt>
                <c:pt idx="1">
                  <c:v>IRAN</c:v>
                </c:pt>
                <c:pt idx="2">
                  <c:v>IRAQ</c:v>
                </c:pt>
                <c:pt idx="3">
                  <c:v>RUSSIA</c:v>
                </c:pt>
                <c:pt idx="4">
                  <c:v>SYRIA</c:v>
                </c:pt>
                <c:pt idx="5">
                  <c:v>UKRAINE</c:v>
                </c:pt>
                <c:pt idx="6">
                  <c:v>TURKEY</c:v>
                </c:pt>
                <c:pt idx="7">
                  <c:v>IVORY COST</c:v>
                </c:pt>
                <c:pt idx="8">
                  <c:v>OTHER</c:v>
                </c:pt>
                <c:pt idx="9">
                  <c:v>Total</c:v>
                </c:pt>
              </c:strCache>
            </c:strRef>
          </c:cat>
          <c:val>
            <c:numRef>
              <c:f>Sheet1!$R$5:$R$14</c:f>
              <c:numCache>
                <c:formatCode>General</c:formatCode>
                <c:ptCount val="10"/>
                <c:pt idx="0">
                  <c:v>27</c:v>
                </c:pt>
                <c:pt idx="1">
                  <c:v>18</c:v>
                </c:pt>
                <c:pt idx="2">
                  <c:v>343</c:v>
                </c:pt>
                <c:pt idx="3">
                  <c:v>21</c:v>
                </c:pt>
                <c:pt idx="4">
                  <c:v>17</c:v>
                </c:pt>
                <c:pt idx="5">
                  <c:v>376</c:v>
                </c:pt>
                <c:pt idx="6">
                  <c:v>25</c:v>
                </c:pt>
                <c:pt idx="7">
                  <c:v>11</c:v>
                </c:pt>
                <c:pt idx="8">
                  <c:v>65</c:v>
                </c:pt>
                <c:pt idx="9">
                  <c:v>903</c:v>
                </c:pt>
              </c:numCache>
            </c:numRef>
          </c:val>
        </c:ser>
        <c:axId val="74268672"/>
        <c:axId val="74270208"/>
      </c:barChart>
      <c:catAx>
        <c:axId val="74268672"/>
        <c:scaling>
          <c:orientation val="minMax"/>
        </c:scaling>
        <c:axPos val="b"/>
        <c:tickLblPos val="nextTo"/>
        <c:crossAx val="74270208"/>
        <c:crosses val="autoZero"/>
        <c:auto val="1"/>
        <c:lblAlgn val="ctr"/>
        <c:lblOffset val="100"/>
      </c:catAx>
      <c:valAx>
        <c:axId val="74270208"/>
        <c:scaling>
          <c:orientation val="minMax"/>
        </c:scaling>
        <c:axPos val="l"/>
        <c:majorGridlines/>
        <c:numFmt formatCode="General" sourceLinked="1"/>
        <c:tickLblPos val="nextTo"/>
        <c:crossAx val="74268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'2015 Seakers'!$A$45</c:f>
              <c:strCache>
                <c:ptCount val="1"/>
                <c:pt idx="0">
                  <c:v>Female</c:v>
                </c:pt>
              </c:strCache>
            </c:strRef>
          </c:tx>
          <c:dLbls>
            <c:showVal val="1"/>
          </c:dLbls>
          <c:cat>
            <c:strRef>
              <c:f>'2015 Seakers'!$B$43:$F$44</c:f>
              <c:strCache>
                <c:ptCount val="5"/>
                <c:pt idx="0">
                  <c:v>0-4</c:v>
                </c:pt>
                <c:pt idx="1">
                  <c:v>5-11</c:v>
                </c:pt>
                <c:pt idx="2">
                  <c:v>12-17</c:v>
                </c:pt>
                <c:pt idx="3">
                  <c:v>18-59</c:v>
                </c:pt>
                <c:pt idx="4">
                  <c:v>60 and Over</c:v>
                </c:pt>
              </c:strCache>
            </c:strRef>
          </c:cat>
          <c:val>
            <c:numRef>
              <c:f>'2015 Seakers'!$B$45:$F$45</c:f>
              <c:numCache>
                <c:formatCode>General</c:formatCode>
                <c:ptCount val="5"/>
                <c:pt idx="0">
                  <c:v>48</c:v>
                </c:pt>
                <c:pt idx="1">
                  <c:v>44</c:v>
                </c:pt>
                <c:pt idx="2">
                  <c:v>35</c:v>
                </c:pt>
                <c:pt idx="3">
                  <c:v>217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'2015 Seakers'!$A$46</c:f>
              <c:strCache>
                <c:ptCount val="1"/>
                <c:pt idx="0">
                  <c:v>Male</c:v>
                </c:pt>
              </c:strCache>
            </c:strRef>
          </c:tx>
          <c:dLbls>
            <c:showVal val="1"/>
          </c:dLbls>
          <c:cat>
            <c:strRef>
              <c:f>'2015 Seakers'!$B$43:$F$44</c:f>
              <c:strCache>
                <c:ptCount val="5"/>
                <c:pt idx="0">
                  <c:v>0-4</c:v>
                </c:pt>
                <c:pt idx="1">
                  <c:v>5-11</c:v>
                </c:pt>
                <c:pt idx="2">
                  <c:v>12-17</c:v>
                </c:pt>
                <c:pt idx="3">
                  <c:v>18-59</c:v>
                </c:pt>
                <c:pt idx="4">
                  <c:v>60 and Over</c:v>
                </c:pt>
              </c:strCache>
            </c:strRef>
          </c:cat>
          <c:val>
            <c:numRef>
              <c:f>'2015 Seakers'!$B$46:$F$46</c:f>
              <c:numCache>
                <c:formatCode>General</c:formatCode>
                <c:ptCount val="5"/>
                <c:pt idx="0">
                  <c:v>30</c:v>
                </c:pt>
                <c:pt idx="1">
                  <c:v>47</c:v>
                </c:pt>
                <c:pt idx="2">
                  <c:v>28</c:v>
                </c:pt>
                <c:pt idx="3">
                  <c:v>400</c:v>
                </c:pt>
                <c:pt idx="4">
                  <c:v>35</c:v>
                </c:pt>
              </c:numCache>
            </c:numRef>
          </c:val>
        </c:ser>
        <c:axId val="74306688"/>
        <c:axId val="74308224"/>
      </c:barChart>
      <c:catAx>
        <c:axId val="74306688"/>
        <c:scaling>
          <c:orientation val="minMax"/>
        </c:scaling>
        <c:axPos val="b"/>
        <c:tickLblPos val="nextTo"/>
        <c:crossAx val="74308224"/>
        <c:crosses val="autoZero"/>
        <c:auto val="1"/>
        <c:lblAlgn val="ctr"/>
        <c:lblOffset val="100"/>
      </c:catAx>
      <c:valAx>
        <c:axId val="74308224"/>
        <c:scaling>
          <c:orientation val="minMax"/>
        </c:scaling>
        <c:axPos val="l"/>
        <c:majorGridlines/>
        <c:numFmt formatCode="General" sourceLinked="1"/>
        <c:tickLblPos val="nextTo"/>
        <c:crossAx val="74306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3.3027996500437445E-2"/>
                  <c:y val="0.14025116652085159"/>
                </c:manualLayout>
              </c:layout>
              <c:showPercent val="1"/>
            </c:dLbl>
            <c:dLbl>
              <c:idx val="1"/>
              <c:layout>
                <c:manualLayout>
                  <c:x val="-0.14385312773403325"/>
                  <c:y val="4.1702391367745777E-2"/>
                </c:manualLayout>
              </c:layout>
              <c:showPercent val="1"/>
            </c:dLbl>
            <c:dLbl>
              <c:idx val="2"/>
              <c:layout>
                <c:manualLayout>
                  <c:x val="0.15571030183727083"/>
                  <c:y val="-8.9654418197725516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Sheet1!$A$3:$A$5</c:f>
              <c:strCache>
                <c:ptCount val="3"/>
                <c:pt idx="0">
                  <c:v>Refugee status 29</c:v>
                </c:pt>
                <c:pt idx="1">
                  <c:v>Humanitarian Status 104</c:v>
                </c:pt>
                <c:pt idx="2">
                  <c:v>Denied 228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29</c:v>
                </c:pt>
                <c:pt idx="1">
                  <c:v>104</c:v>
                </c:pt>
                <c:pt idx="2">
                  <c:v>228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950695679169131"/>
          <c:y val="0.38298775153105902"/>
          <c:w val="0.25974035503626564"/>
          <c:h val="0.19235761154855624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4820350126137151E-2"/>
                  <c:y val="0.1673059012784692"/>
                </c:manualLayout>
              </c:layout>
              <c:showPercent val="1"/>
            </c:dLbl>
            <c:dLbl>
              <c:idx val="1"/>
              <c:layout>
                <c:manualLayout>
                  <c:x val="-0.1079839716637362"/>
                  <c:y val="-0.26781813563627138"/>
                </c:manualLayout>
              </c:layout>
              <c:showPercent val="1"/>
            </c:dLbl>
            <c:dLbl>
              <c:idx val="2"/>
              <c:layout>
                <c:manualLayout>
                  <c:x val="8.6967038707540203E-2"/>
                  <c:y val="0.16966006265345865"/>
                </c:manualLayout>
              </c:layout>
              <c:showPercent val="1"/>
            </c:dLbl>
            <c:showPercent val="1"/>
          </c:dLbls>
          <c:cat>
            <c:strRef>
              <c:f>Sheet1!$A$2:$A$4</c:f>
              <c:strCache>
                <c:ptCount val="3"/>
                <c:pt idx="0">
                  <c:v>Refugee</c:v>
                </c:pt>
                <c:pt idx="1">
                  <c:v>Humanitarian</c:v>
                </c:pt>
                <c:pt idx="2">
                  <c:v>Denial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</c:v>
                </c:pt>
                <c:pt idx="1">
                  <c:v>815</c:v>
                </c:pt>
                <c:pt idx="2">
                  <c:v>264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Refugee Status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</c:v>
                </c:pt>
                <c:pt idx="1">
                  <c:v>32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12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Humanitarian Status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51</c:v>
                </c:pt>
                <c:pt idx="1">
                  <c:v>164</c:v>
                </c:pt>
                <c:pt idx="2">
                  <c:v>126</c:v>
                </c:pt>
                <c:pt idx="3">
                  <c:v>97</c:v>
                </c:pt>
                <c:pt idx="4">
                  <c:v>65</c:v>
                </c:pt>
                <c:pt idx="5">
                  <c:v>73</c:v>
                </c:pt>
                <c:pt idx="6">
                  <c:v>81</c:v>
                </c:pt>
                <c:pt idx="7">
                  <c:v>85</c:v>
                </c:pt>
                <c:pt idx="8">
                  <c:v>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Denial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14</c:v>
                </c:pt>
                <c:pt idx="1">
                  <c:v>7</c:v>
                </c:pt>
                <c:pt idx="2">
                  <c:v>11</c:v>
                </c:pt>
                <c:pt idx="3">
                  <c:v>27</c:v>
                </c:pt>
                <c:pt idx="4">
                  <c:v>41</c:v>
                </c:pt>
                <c:pt idx="5">
                  <c:v>28</c:v>
                </c:pt>
                <c:pt idx="6">
                  <c:v>45</c:v>
                </c:pt>
                <c:pt idx="7">
                  <c:v>49</c:v>
                </c:pt>
                <c:pt idx="8">
                  <c:v>43</c:v>
                </c:pt>
              </c:numCache>
            </c:numRef>
          </c:val>
        </c:ser>
        <c:axId val="101659392"/>
        <c:axId val="101660928"/>
      </c:barChart>
      <c:catAx>
        <c:axId val="1016593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660928"/>
        <c:crosses val="autoZero"/>
        <c:auto val="1"/>
        <c:lblAlgn val="ctr"/>
        <c:lblOffset val="100"/>
      </c:catAx>
      <c:valAx>
        <c:axId val="101660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659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Refugee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Iraq</c:v>
                </c:pt>
                <c:pt idx="1">
                  <c:v>Syria</c:v>
                </c:pt>
                <c:pt idx="2">
                  <c:v>Ukraine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Humanitarian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Iraq</c:v>
                </c:pt>
                <c:pt idx="1">
                  <c:v>Syria</c:v>
                </c:pt>
                <c:pt idx="2">
                  <c:v>Ukraine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378</c:v>
                </c:pt>
                <c:pt idx="1">
                  <c:v>20</c:v>
                </c:pt>
                <c:pt idx="2">
                  <c:v>401</c:v>
                </c:pt>
                <c:pt idx="3">
                  <c:v>16</c:v>
                </c:pt>
              </c:numCache>
            </c:numRef>
          </c:val>
        </c:ser>
        <c:axId val="101712256"/>
        <c:axId val="101713792"/>
      </c:barChart>
      <c:catAx>
        <c:axId val="1017122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713792"/>
        <c:crosses val="autoZero"/>
        <c:auto val="1"/>
        <c:lblAlgn val="ctr"/>
        <c:lblOffset val="100"/>
      </c:catAx>
      <c:valAx>
        <c:axId val="101713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712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6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Sheet1!$K$5:$N$5</c:f>
              <c:strCache>
                <c:ptCount val="4"/>
                <c:pt idx="0">
                  <c:v>Exclusion</c:v>
                </c:pt>
                <c:pt idx="1">
                  <c:v>Lack of Grounds</c:v>
                </c:pt>
                <c:pt idx="2">
                  <c:v>Committed a serious crime in Georgia</c:v>
                </c:pt>
                <c:pt idx="3">
                  <c:v>Security Reasons</c:v>
                </c:pt>
              </c:strCache>
            </c:strRef>
          </c:cat>
          <c:val>
            <c:numRef>
              <c:f>Sheet1!$K$6:$N$6</c:f>
              <c:numCache>
                <c:formatCode>General</c:formatCode>
                <c:ptCount val="4"/>
                <c:pt idx="0">
                  <c:v>3</c:v>
                </c:pt>
                <c:pt idx="1">
                  <c:v>214</c:v>
                </c:pt>
                <c:pt idx="2">
                  <c:v>2</c:v>
                </c:pt>
                <c:pt idx="3">
                  <c:v>45</c:v>
                </c:pt>
              </c:numCache>
            </c:numRef>
          </c:val>
        </c:ser>
        <c:axId val="77877248"/>
        <c:axId val="77878784"/>
      </c:barChart>
      <c:catAx>
        <c:axId val="77877248"/>
        <c:scaling>
          <c:orientation val="minMax"/>
        </c:scaling>
        <c:axPos val="b"/>
        <c:tickLblPos val="nextTo"/>
        <c:crossAx val="77878784"/>
        <c:crosses val="autoZero"/>
        <c:auto val="1"/>
        <c:lblAlgn val="ctr"/>
        <c:lblOffset val="100"/>
      </c:catAx>
      <c:valAx>
        <c:axId val="77878784"/>
        <c:scaling>
          <c:orientation val="minMax"/>
        </c:scaling>
        <c:axPos val="l"/>
        <c:majorGridlines/>
        <c:numFmt formatCode="General" sourceLinked="1"/>
        <c:tickLblPos val="nextTo"/>
        <c:crossAx val="77877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BEA63-A52E-47FF-895F-EB45002822DA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1326A-ED61-4A49-A9C9-659945578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14256-A9F8-4B75-8168-78D8BE7A87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560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3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62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13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39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3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39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53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16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69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A9CB-8321-45CF-8B3A-2E270E6E92D0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20AF-9C22-4AAC-A8DD-0D42E0FBDB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329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PDF/?uri=CELEX:32001R0539&amp;from=EN" TargetMode="External"/><Relationship Id="rId2" Type="http://schemas.openxmlformats.org/officeDocument/2006/relationships/hyperlink" Target="https://www.henleyglobal.com/files/download/hvri/HP%20Visa%20Restrictions%20Index%2014110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rapid/press-release_PRES-11-341_en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10653"/>
            <a:ext cx="9144000" cy="29549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Project </a:t>
            </a:r>
            <a:br>
              <a:rPr lang="en-US" sz="2400" b="1" dirty="0" smtClean="0"/>
            </a:br>
            <a:r>
              <a:rPr lang="en-US" sz="2400" b="1" dirty="0" smtClean="0"/>
              <a:t>“Promote Knowledge and Awareness about the EU at Grassroots Level in Georgia</a:t>
            </a:r>
            <a:r>
              <a:rPr lang="en-US" sz="2400" dirty="0" smtClean="0"/>
              <a:t>”</a:t>
            </a:r>
            <a:br>
              <a:rPr lang="en-US" sz="2400" dirty="0" smtClean="0"/>
            </a:br>
            <a:r>
              <a:rPr lang="ka-GE" sz="2400" dirty="0" smtClean="0"/>
              <a:t/>
            </a:r>
            <a:br>
              <a:rPr lang="ka-GE" sz="2400" dirty="0" smtClean="0"/>
            </a:br>
            <a:r>
              <a:rPr lang="ka-GE" sz="2400" dirty="0" smtClean="0"/>
              <a:t>პროექტი</a:t>
            </a:r>
            <a:br>
              <a:rPr lang="ka-GE" sz="2400" dirty="0" smtClean="0"/>
            </a:br>
            <a:r>
              <a:rPr lang="ka-GE" sz="2400" dirty="0" smtClean="0"/>
              <a:t>„ევროკავშირის შესახებ ცოდნისა და ცნობიერების ამაღლება საქართველოში ადგილობრივი მოსახლეობის დონეზე“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3992"/>
            <a:ext cx="9144000" cy="2916455"/>
          </a:xfrm>
        </p:spPr>
        <p:txBody>
          <a:bodyPr>
            <a:normAutofit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Topic:</a:t>
            </a:r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ka-GE" sz="1800" dirty="0" smtClean="0"/>
              <a:t>სათაური: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ka-GE" sz="1800" dirty="0" smtClean="0">
                <a:solidFill>
                  <a:srgbClr val="FF0000"/>
                </a:solidFill>
              </a:rPr>
              <a:t>უვიზო მიმოსვლა ევროკავშირთან </a:t>
            </a:r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en-US" sz="1800" dirty="0" smtClean="0"/>
              <a:t>=</a:t>
            </a:r>
            <a:r>
              <a:rPr lang="ka-GE" sz="1800" dirty="0"/>
              <a:t/>
            </a:r>
            <a:br>
              <a:rPr lang="ka-GE" sz="1800" dirty="0"/>
            </a:br>
            <a:r>
              <a:rPr lang="ka-GE" sz="1800" dirty="0" smtClean="0"/>
              <a:t>ვანო ჩხიკვაძე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ka-GE" sz="1800" dirty="0" smtClean="0"/>
              <a:t/>
            </a:r>
            <a:br>
              <a:rPr lang="ka-GE" sz="1800" dirty="0" smtClean="0"/>
            </a:br>
            <a:r>
              <a:rPr lang="ka-GE" sz="1800" dirty="0" smtClean="0">
                <a:latin typeface="Calibri (Body)"/>
              </a:rPr>
              <a:t>16/01/2016</a:t>
            </a:r>
            <a:endParaRPr lang="ka-GE" sz="1800" dirty="0">
              <a:latin typeface="Calibri (Body)"/>
            </a:endParaRPr>
          </a:p>
        </p:txBody>
      </p:sp>
      <p:pic>
        <p:nvPicPr>
          <p:cNvPr id="4" name="Picture 3" descr="C:\Users\user\Desktop\logosbeneficaireserasmusrightfunded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0" y="387952"/>
            <a:ext cx="4209415" cy="840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user\Desktop\download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974" y="258729"/>
            <a:ext cx="2030730" cy="969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913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თავშესაფრის მაძიებლები საქართველოდან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 smtClean="0"/>
              <a:t>2012 წელს რაოდენობამ მიაღწია - 10, 830; ევროკავშირში # 9 შედეგი </a:t>
            </a:r>
          </a:p>
          <a:p>
            <a:r>
              <a:rPr lang="ka-GE" dirty="0" smtClean="0"/>
              <a:t>ავღანეთი - 28,005</a:t>
            </a:r>
          </a:p>
          <a:p>
            <a:r>
              <a:rPr lang="ka-GE" dirty="0" smtClean="0"/>
              <a:t>რუსეთი - 24,240 </a:t>
            </a:r>
          </a:p>
          <a:p>
            <a:r>
              <a:rPr lang="ka-GE" dirty="0" smtClean="0"/>
              <a:t>სირია - 24, 110</a:t>
            </a:r>
          </a:p>
          <a:p>
            <a:r>
              <a:rPr lang="ka-GE" dirty="0" smtClean="0"/>
              <a:t>პაკისტანი -  19,695</a:t>
            </a:r>
            <a:endParaRPr lang="en-US" dirty="0" smtClean="0"/>
          </a:p>
          <a:p>
            <a:r>
              <a:rPr lang="ka-GE" dirty="0" smtClean="0"/>
              <a:t>სერბეთი - 19,060 </a:t>
            </a:r>
            <a:endParaRPr lang="en-US" dirty="0" smtClean="0"/>
          </a:p>
          <a:p>
            <a:r>
              <a:rPr lang="ka-GE" dirty="0" smtClean="0"/>
              <a:t>სომალი - 14,265</a:t>
            </a:r>
            <a:endParaRPr lang="en-US" dirty="0" smtClean="0"/>
          </a:p>
          <a:p>
            <a:r>
              <a:rPr lang="ka-GE" dirty="0" smtClean="0"/>
              <a:t>ირანი - 13,585 </a:t>
            </a:r>
          </a:p>
          <a:p>
            <a:r>
              <a:rPr lang="ka-GE" dirty="0" smtClean="0"/>
              <a:t>ერაყი - 13,175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თავშესაფრის მაძიებლები წლების მიხედვით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56841" y="2431553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წელი</a:t>
                      </a:r>
                      <a:r>
                        <a:rPr lang="ka-GE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რაოდენობა</a:t>
                      </a:r>
                      <a:r>
                        <a:rPr lang="ka-GE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dirty="0" smtClean="0"/>
                        <a:t>11,013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dirty="0" smtClean="0"/>
                        <a:t>7,362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dirty="0" smtClean="0"/>
                        <a:t>6,700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b="0" dirty="0" smtClean="0"/>
                        <a:t>10,830 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თავშესაფრის მაძიებელთა ძირითადი სამიზნე ქვეყნები (2012 წ.)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9554" y="2695954"/>
          <a:ext cx="10515600" cy="2052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10463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რაოდენობა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ქვეყანა</a:t>
                      </a:r>
                      <a:r>
                        <a:rPr lang="ka-GE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10463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პოლონეთი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2960 </a:t>
                      </a:r>
                      <a:endParaRPr lang="en-US" dirty="0"/>
                    </a:p>
                  </a:txBody>
                  <a:tcPr/>
                </a:tc>
              </a:tr>
              <a:tr h="410463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საფრანგეთი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2546</a:t>
                      </a:r>
                      <a:endParaRPr lang="en-US" dirty="0"/>
                    </a:p>
                  </a:txBody>
                  <a:tcPr/>
                </a:tc>
              </a:tr>
              <a:tr h="410463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გერმანია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1298 </a:t>
                      </a:r>
                      <a:endParaRPr lang="en-US" dirty="0"/>
                    </a:p>
                  </a:txBody>
                  <a:tcPr/>
                </a:tc>
              </a:tr>
              <a:tr h="410463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საბერძნეთი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893</a:t>
                      </a:r>
                      <a:r>
                        <a:rPr lang="ka-GE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საზღვრის გადაკვეთისას უარი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12800" y="2590800"/>
          <a:ext cx="1097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2194560"/>
                <a:gridCol w="2194560"/>
                <a:gridCol w="2194560"/>
                <a:gridCol w="21945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2009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2010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2011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2012</a:t>
                      </a:r>
                      <a:endParaRPr lang="en-US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6,045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3,328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2,801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8,844</a:t>
                      </a:r>
                      <a:endParaRPr lang="en-US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/>
              <a:t>საზღვრის გადაკვეთისას უარის თქმის მიზეზები 2012 წ.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b="1" dirty="0" smtClean="0"/>
              <a:t>8844-დან - 8535 სახმელეთო საზღვრის გადაკვეთისას </a:t>
            </a:r>
          </a:p>
          <a:p>
            <a:r>
              <a:rPr lang="ka-GE" b="1" dirty="0" smtClean="0"/>
              <a:t>7366 </a:t>
            </a:r>
            <a:r>
              <a:rPr lang="ka-GE" dirty="0" smtClean="0"/>
              <a:t>- არ გააჩნდა მოქმედი ვიზა ან ცხოვრების ნებართვა </a:t>
            </a:r>
          </a:p>
          <a:p>
            <a:r>
              <a:rPr lang="ka-GE" b="1" dirty="0" smtClean="0"/>
              <a:t>1169</a:t>
            </a:r>
            <a:r>
              <a:rPr lang="ka-GE" dirty="0" smtClean="0"/>
              <a:t> - პიროვნების მონაცემები შეყვანილი შენგენის საინფორმაციო სისტემებში სავიზო რეჟიმის დარღვევის გამო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/>
              <a:t>ტრეფიკინგის წინააღმდეგ ბრძოლა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a-GE" dirty="0" smtClean="0"/>
              <a:t>აშშ-ს სახელმწიფო დეპარტამენტის 2013 წლის ადამიანთა ვაჭრობის შესახებ ანგარიშის მიხედვით </a:t>
            </a:r>
            <a:r>
              <a:rPr lang="ka-GE" b="1" dirty="0" smtClean="0"/>
              <a:t>საქართველო გადავიდა პირველი ჯგუფის ქვეყნებიდან მეორე ჯგუფის ქვეყნებში</a:t>
            </a:r>
          </a:p>
          <a:p>
            <a:pPr>
              <a:buNone/>
            </a:pPr>
            <a:r>
              <a:rPr lang="ka-GE" dirty="0" smtClean="0"/>
              <a:t> </a:t>
            </a:r>
          </a:p>
          <a:p>
            <a:r>
              <a:rPr lang="ka-GE" i="1" dirty="0" smtClean="0"/>
              <a:t>“</a:t>
            </a:r>
            <a:r>
              <a:rPr lang="en-US" i="1" dirty="0" smtClean="0"/>
              <a:t>Women from Uzbekistan and possibly other countries are subjected</a:t>
            </a:r>
            <a:r>
              <a:rPr lang="ka-GE" i="1" dirty="0" smtClean="0"/>
              <a:t> </a:t>
            </a:r>
            <a:r>
              <a:rPr lang="en-US" i="1" dirty="0" smtClean="0"/>
              <a:t>to forced prostitution in Georgia’s commercial sex trade in the tourist areas of Batumi and </a:t>
            </a:r>
            <a:r>
              <a:rPr lang="en-US" i="1" dirty="0" err="1" smtClean="0"/>
              <a:t>Gonio</a:t>
            </a:r>
            <a:r>
              <a:rPr lang="en-US" i="1" dirty="0" smtClean="0"/>
              <a:t>. Experts report that foreign women engaged in prostitution in saunas, strip clubs, hotels, and escort services are vulnerable to forced prostitution.</a:t>
            </a:r>
            <a:r>
              <a:rPr lang="ka-GE" i="1" dirty="0" smtClean="0"/>
              <a:t> </a:t>
            </a:r>
            <a:r>
              <a:rPr lang="en-US" i="1" dirty="0" smtClean="0"/>
              <a:t>Georgian men and women are subjected to forced labor within Georgia, and in Turkey, Russia, and other countries</a:t>
            </a:r>
            <a:r>
              <a:rPr lang="ka-GE" i="1" dirty="0" smtClean="0"/>
              <a:t>”</a:t>
            </a:r>
            <a:br>
              <a:rPr lang="ka-GE" i="1" dirty="0" smtClean="0"/>
            </a:br>
            <a:r>
              <a:rPr lang="ka-GE" i="1" dirty="0" smtClean="0"/>
              <a:t>					19 ივნისი</a:t>
            </a:r>
            <a:r>
              <a:rPr lang="en-US" i="1" dirty="0" smtClean="0"/>
              <a:t>, 2013 </a:t>
            </a:r>
            <a:r>
              <a:rPr lang="ka-GE" i="1" dirty="0" smtClean="0"/>
              <a:t>			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06400" y="304800"/>
            <a:ext cx="115824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სტატისტიკა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თავშესაფრის მაძიებლები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a-GE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2007-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 სექტ.)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78645604"/>
              </p:ext>
            </p:extLst>
          </p:nvPr>
        </p:nvGraphicFramePr>
        <p:xfrm>
          <a:off x="304800" y="1066800"/>
          <a:ext cx="1168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7112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2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6400" y="304800"/>
            <a:ext cx="115824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სტატისტიკა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თავშესაფრის მაძიებლები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2007-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ka-GE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 სექტ.)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02231909"/>
              </p:ext>
            </p:extLst>
          </p:nvPr>
        </p:nvGraphicFramePr>
        <p:xfrm>
          <a:off x="1016000" y="1143000"/>
          <a:ext cx="10058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7112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13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06400" y="304800"/>
            <a:ext cx="115824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სტატისტიკა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a-GE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თავშესაფრის მაძიებლები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a-GE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2007-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ka-GE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 სექტ.)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5718268"/>
              </p:ext>
            </p:extLst>
          </p:nvPr>
        </p:nvGraphicFramePr>
        <p:xfrm>
          <a:off x="1219200" y="1219200"/>
          <a:ext cx="10160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8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03556960"/>
              </p:ext>
            </p:extLst>
          </p:nvPr>
        </p:nvGraphicFramePr>
        <p:xfrm>
          <a:off x="812800" y="1524000"/>
          <a:ext cx="10938933" cy="492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06400" y="432619"/>
            <a:ext cx="11582400" cy="609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სტატისტიკა: თავშესაფრის მაძიებლების ასაკის და სქესის მიხედვით 2015 წ. 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12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71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შესავალი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Sylfaen" pitchFamily="18" charset="0"/>
              </a:rPr>
              <a:t>The Henley &amp; Partners Visa Restriction Index 2014 - </a:t>
            </a:r>
            <a:r>
              <a:rPr lang="ka-GE" dirty="0" smtClean="0">
                <a:latin typeface="Sylfaen" pitchFamily="18" charset="0"/>
              </a:rPr>
              <a:t>საქართველო 6</a:t>
            </a:r>
            <a:r>
              <a:rPr lang="en-US" dirty="0" smtClean="0">
                <a:latin typeface="Sylfaen" pitchFamily="18" charset="0"/>
              </a:rPr>
              <a:t>8</a:t>
            </a:r>
            <a:r>
              <a:rPr lang="ka-GE" dirty="0" smtClean="0">
                <a:latin typeface="Sylfaen" pitchFamily="18" charset="0"/>
              </a:rPr>
              <a:t>-ე ადგილზეა (საქართველოს მოქალაქეს შეუძლია მსოფლიოს 6</a:t>
            </a:r>
            <a:r>
              <a:rPr lang="en-US" dirty="0" smtClean="0">
                <a:latin typeface="Sylfaen" pitchFamily="18" charset="0"/>
              </a:rPr>
              <a:t>2</a:t>
            </a:r>
            <a:r>
              <a:rPr lang="ka-GE" dirty="0" smtClean="0">
                <a:latin typeface="Sylfaen" pitchFamily="18" charset="0"/>
              </a:rPr>
              <a:t> ქვეყანაში უვიზოდ მიმოსვლა</a:t>
            </a:r>
            <a:r>
              <a:rPr lang="en-US" dirty="0" smtClean="0">
                <a:latin typeface="Sylfae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  <a:hlinkClick r:id="rId2"/>
              </a:rPr>
              <a:t>  https://www.henleyglobal.com/files/download/hvri/HP%20Visa%20Restrictions%20Index%20141101.pdf</a:t>
            </a:r>
            <a:r>
              <a:rPr lang="en-US" dirty="0" smtClean="0">
                <a:latin typeface="Sylfae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Sylfaen" pitchFamily="18" charset="0"/>
            </a:endParaRPr>
          </a:p>
          <a:p>
            <a:r>
              <a:rPr lang="ka-GE" dirty="0" smtClean="0"/>
              <a:t>ევროკავშირის რეგულაცია # 539/2001 - ქვეყნების ე.წ. “თეთრი” და “შავი” სია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  <a:hlinkClick r:id="rId3"/>
              </a:rPr>
              <a:t>http://eur-lex.europa.eu/legal-content/EN/TXT/PDF/?uri=CELEX:32001R0539&amp;from=EN</a:t>
            </a:r>
            <a:r>
              <a:rPr lang="en-US" dirty="0" smtClean="0">
                <a:latin typeface="Sylfaen" pitchFamily="18" charset="0"/>
              </a:rPr>
              <a:t> </a:t>
            </a:r>
            <a:endParaRPr lang="en-US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97896378"/>
              </p:ext>
            </p:extLst>
          </p:nvPr>
        </p:nvGraphicFramePr>
        <p:xfrm>
          <a:off x="203200" y="1215390"/>
          <a:ext cx="1168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03761" y="304800"/>
            <a:ext cx="115824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სტატისტიკა: აღიარების მაჩვენებელი 2014 წ.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4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03761" y="304800"/>
            <a:ext cx="115824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აღიარების სტატისტიკა 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იან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სექ.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226612791"/>
              </p:ext>
            </p:extLst>
          </p:nvPr>
        </p:nvGraphicFramePr>
        <p:xfrm>
          <a:off x="1117600" y="1143000"/>
          <a:ext cx="1046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5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06400" y="457200"/>
            <a:ext cx="11582400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აღიარების სტატისტიკა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a-GE" sz="3200" dirty="0" smtClean="0">
                <a:solidFill>
                  <a:schemeClr val="tx1"/>
                </a:solidFill>
                <a:cs typeface="Times New Roman" pitchFamily="18" charset="0"/>
              </a:rPr>
              <a:t>201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5 </a:t>
            </a:r>
            <a:r>
              <a:rPr lang="ka-GE" sz="3200" dirty="0" smtClean="0">
                <a:solidFill>
                  <a:schemeClr val="tx1"/>
                </a:solidFill>
                <a:cs typeface="Times New Roman" pitchFamily="18" charset="0"/>
              </a:rPr>
              <a:t>იანვ.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-20 </a:t>
            </a:r>
            <a:r>
              <a:rPr lang="ka-GE" sz="3200" dirty="0" smtClean="0">
                <a:solidFill>
                  <a:schemeClr val="tx1"/>
                </a:solidFill>
                <a:cs typeface="Times New Roman" pitchFamily="18" charset="0"/>
              </a:rPr>
              <a:t>სექტ.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ka-GE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882163718"/>
              </p:ext>
            </p:extLst>
          </p:nvPr>
        </p:nvGraphicFramePr>
        <p:xfrm>
          <a:off x="1219200" y="1470660"/>
          <a:ext cx="10058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3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06400" y="457200"/>
            <a:ext cx="11582400" cy="9906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სტატისტიკა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ა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ღიარება ქვეყნების მიხედვით</a:t>
            </a:r>
            <a:endParaRPr lang="en-US" sz="32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იან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 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სექტ.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872840700"/>
              </p:ext>
            </p:extLst>
          </p:nvPr>
        </p:nvGraphicFramePr>
        <p:xfrm>
          <a:off x="609600" y="1790700"/>
          <a:ext cx="1107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Ministry of Internally Displaced Persons from the Occupied Territories, Accommodation and Refugees of Georgia</a:t>
            </a:r>
          </a:p>
        </p:txBody>
      </p:sp>
    </p:spTree>
    <p:extLst>
      <p:ext uri="{BB962C8B-B14F-4D97-AF65-F5344CB8AC3E}">
        <p14:creationId xmlns="" xmlns:p14="http://schemas.microsoft.com/office/powerpoint/2010/main" val="2655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6000" y="228600"/>
            <a:ext cx="9855200" cy="9144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სტატუსზე უარის თქმის მიზეზები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 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სექტ.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2015)</a:t>
            </a:r>
            <a:endParaRPr lang="en-US" sz="3200" dirty="0">
              <a:solidFill>
                <a:schemeClr val="tx1"/>
              </a:solidFill>
              <a:latin typeface="Times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92911614"/>
              </p:ext>
            </p:extLst>
          </p:nvPr>
        </p:nvGraphicFramePr>
        <p:xfrm>
          <a:off x="1524000" y="1676400"/>
          <a:ext cx="9347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24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6000" y="228600"/>
            <a:ext cx="9855200" cy="14478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ს</a:t>
            </a:r>
            <a:r>
              <a:rPr lang="ka-G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ტატისტიკა: სასამართლოებში დავა </a:t>
            </a:r>
            <a:endParaRPr lang="en-US" sz="3200" dirty="0">
              <a:solidFill>
                <a:schemeClr val="tx1"/>
              </a:solidFill>
              <a:latin typeface="Times" pitchFamily="18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221921311"/>
              </p:ext>
            </p:extLst>
          </p:nvPr>
        </p:nvGraphicFramePr>
        <p:xfrm>
          <a:off x="1016000" y="1676400"/>
          <a:ext cx="1056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>
          <a:xfrm>
            <a:off x="812800" y="6477000"/>
            <a:ext cx="10871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Ministry of Internally Displaced Persons from the Occupied Territories, Accommodation and Refugees of Georgia</a:t>
            </a:r>
          </a:p>
        </p:txBody>
      </p:sp>
    </p:spTree>
    <p:extLst>
      <p:ext uri="{BB962C8B-B14F-4D97-AF65-F5344CB8AC3E}">
        <p14:creationId xmlns="" xmlns:p14="http://schemas.microsoft.com/office/powerpoint/2010/main" val="34332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/>
              <a:t>სავიზო რეჟიმის ლიბერალიზაცია სხვა ქვეყნების გამოცდილება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ka-GE" dirty="0" smtClean="0"/>
          </a:p>
          <a:p>
            <a:r>
              <a:rPr lang="ka-GE" dirty="0" smtClean="0"/>
              <a:t>2009 - მონტენეგრო, სერბეთი, მაკედონია 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2010 - ალბანეთი, ბოსნია და ჰერცეგოვინა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>
                <a:solidFill>
                  <a:srgbClr val="FF0000"/>
                </a:solidFill>
              </a:rPr>
              <a:t>მოლდოვა - ვიზის ლიბერალიზაციის სამოქმედო გეგმა გადაეცა 2011 წლის 24 იანვარს - უვიზო მიმოსვლა 2014 წლის 24 აპრილიდან  </a:t>
            </a:r>
          </a:p>
          <a:p>
            <a:pPr>
              <a:buNone/>
            </a:pPr>
            <a:endParaRPr lang="ka-GE" dirty="0" smtClean="0">
              <a:solidFill>
                <a:srgbClr val="FF0000"/>
              </a:solidFill>
            </a:endParaRPr>
          </a:p>
          <a:p>
            <a:r>
              <a:rPr lang="ka-GE" dirty="0" smtClean="0"/>
              <a:t>უკრაინა - ვიზის ლიბერალიზაციის სამოქმედო გეგმა გადაეცა 2010 წლის 22 ნოემბერს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ევროკავშირის ინსტიტუტების ჩართულობა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ევროკომისია </a:t>
            </a:r>
          </a:p>
          <a:p>
            <a:r>
              <a:rPr lang="ka-GE" dirty="0" smtClean="0"/>
              <a:t>საბჭო (</a:t>
            </a:r>
            <a:r>
              <a:rPr lang="en-US" dirty="0" smtClean="0"/>
              <a:t>Justice and Home Affairs Council</a:t>
            </a:r>
            <a:r>
              <a:rPr lang="ka-GE" dirty="0" smtClean="0"/>
              <a:t>)</a:t>
            </a:r>
            <a:endParaRPr lang="en-US" dirty="0" smtClean="0"/>
          </a:p>
          <a:p>
            <a:r>
              <a:rPr lang="ka-GE" dirty="0" smtClean="0"/>
              <a:t>ევროპის პარლამენტი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მოლდოვის გამოცდილება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ვიზის ლიბერალიზაციის სამოქმედო გეგმა გადაეცა 2011 წლის 24 იანვარს</a:t>
            </a:r>
          </a:p>
          <a:p>
            <a:r>
              <a:rPr lang="ka-GE" dirty="0" smtClean="0"/>
              <a:t>პირველი ფაზა დასრულდა 2012 წლის 19 ნოემბერს </a:t>
            </a:r>
          </a:p>
          <a:p>
            <a:r>
              <a:rPr lang="ka-GE" dirty="0" smtClean="0"/>
              <a:t>მომზადდა 5 პროგრესს ანგარიში 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ბოლო ანგარიში მომზადდა 15/ნოე/2 013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მოლდოვის გამოცდილება ეტაპებად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 smtClean="0"/>
              <a:t>2013 წლის 27 ნოემბერს ევროკომისიამ მიმართა საბჭოს მიეღო გადაწყვეტილება ბიომეტრული პასპორტის მქონე მოლდოვის მოქალაქეთათვის შენგენის სივრცეში უვიზოდ მიმოსვლის შესახებ</a:t>
            </a:r>
          </a:p>
          <a:p>
            <a:r>
              <a:rPr lang="ka-GE" dirty="0" smtClean="0"/>
              <a:t>  ევროპარლამენტის შესაბამისი კომიტეტი ამზადებს დასკვნას 12/თებ/2014 </a:t>
            </a:r>
          </a:p>
          <a:p>
            <a:r>
              <a:rPr lang="ka-GE" dirty="0" smtClean="0"/>
              <a:t>ევროკავშირი კენჭს უყრის გადაწყვეტილებას - 27/თებ/2014 </a:t>
            </a:r>
          </a:p>
          <a:p>
            <a:r>
              <a:rPr lang="en-US" dirty="0" smtClean="0"/>
              <a:t>JHA Council </a:t>
            </a:r>
            <a:r>
              <a:rPr lang="ka-GE" dirty="0" smtClean="0"/>
              <a:t>კენჭს უყრის გადაწყვეტილებას - 14/მარტ/2014</a:t>
            </a:r>
          </a:p>
          <a:p>
            <a:r>
              <a:rPr lang="ka-GE" dirty="0" smtClean="0"/>
              <a:t>ევროპარლამენტის თავმჯ. და თავმჯდომარე ქვეყნის მინისტრი ხელს აწერენ გადაწყვეტილებას - 3/აპრ/2014 </a:t>
            </a:r>
          </a:p>
          <a:p>
            <a:r>
              <a:rPr lang="ka-GE" dirty="0" smtClean="0"/>
              <a:t>იბეჭდება ევროკავშირის ოფიციალურ ჟურნალში - 8/აპრ/2014 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2014 წლის 28 აპრილს გადაწყვეტილება შედის ძალაში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/>
              <a:t>საქართველო-ევროკავშირის ურთიერთობა სავიზო პოლიტიკის სფეროში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ka-GE" dirty="0" smtClean="0"/>
          </a:p>
          <a:p>
            <a:r>
              <a:rPr lang="ka-GE" dirty="0" smtClean="0"/>
              <a:t>2006 წლის 1 ივნისიდან საქართველოს მთავრობა  სავიზო მოთხოვნას აუქმებს ევროკავშირის მოქალაქეებისათვის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2011 წლის 1 მარტიდან ძალაში შედის ვიზის გამარტივებისა და რეადმისიის შესახებ ხელშეკრულება ევროკავშირ-საქართველოს შორის</a:t>
            </a:r>
          </a:p>
          <a:p>
            <a:endParaRPr lang="ka-GE" dirty="0" smtClean="0"/>
          </a:p>
          <a:p>
            <a:r>
              <a:rPr lang="ka-GE" dirty="0" smtClean="0"/>
              <a:t>2011 წლის სექტემბერში ევროკავშირი იღებს აღმოსავლეთ პარტნიორობის ვარშავის დეკლარაციას, სადაც აღნიშნულია, რომ ხელშეკრულებების ეფექტური შესრულება პირველი ნაბიჯია უვიზო მიმოსვლის გზაზე </a:t>
            </a:r>
            <a:r>
              <a:rPr lang="en-US" dirty="0" smtClean="0">
                <a:hlinkClick r:id="rId2"/>
              </a:rPr>
              <a:t>http://europa.eu/rapid/press-release_PRES-11-341_en.htm</a:t>
            </a:r>
            <a:r>
              <a:rPr lang="ka-GE" dirty="0" smtClean="0"/>
              <a:t>   </a:t>
            </a:r>
          </a:p>
          <a:p>
            <a:endParaRPr lang="en-US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მოლდოვის გამოცდილება - ერთი წელი უვიზოდ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2015 წლის 27 აპრილამდე 241, 000 მოლდოვის მოქალაქემ იმოგზაურა უვიზოდ ევროკავშირშში 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1,355 მოლდოველს უარი ეთქვათ შესვლაზე 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2,397 მოლდოველმა დაარღვია 90 დღიანი ვადა 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27,000 პიროვნება დნერსტრისპირეთიდან აიღო პასპორტი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ევროკავშირის ინსტიტუტები და ხმების გადანაწილება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ევროპის პარლამენტში </a:t>
            </a:r>
            <a:r>
              <a:rPr lang="ka-GE" b="1" dirty="0" smtClean="0"/>
              <a:t>გადაწყვეტილების მისაღებად საჭიროა ხმების </a:t>
            </a:r>
            <a:r>
              <a:rPr lang="ka-GE" b="1" dirty="0" smtClean="0">
                <a:solidFill>
                  <a:srgbClr val="C00000"/>
                </a:solidFill>
              </a:rPr>
              <a:t>უბრალო უმრავლესობა </a:t>
            </a:r>
            <a:r>
              <a:rPr lang="ka-GE" b="1" dirty="0" smtClean="0"/>
              <a:t>(751 წევრი) ანუ 376 ხმა </a:t>
            </a:r>
          </a:p>
          <a:p>
            <a:pPr>
              <a:buNone/>
            </a:pPr>
            <a:endParaRPr lang="ka-GE" b="1" dirty="0" smtClean="0"/>
          </a:p>
          <a:p>
            <a:r>
              <a:rPr lang="ka-GE" b="1" dirty="0" smtClean="0">
                <a:solidFill>
                  <a:srgbClr val="FF0000"/>
                </a:solidFill>
              </a:rPr>
              <a:t>საბჭოში</a:t>
            </a:r>
            <a:r>
              <a:rPr lang="ka-GE" b="1" dirty="0" smtClean="0"/>
              <a:t> </a:t>
            </a:r>
            <a:r>
              <a:rPr lang="ka-GE" b="1" dirty="0" smtClean="0">
                <a:solidFill>
                  <a:srgbClr val="FF0000"/>
                </a:solidFill>
              </a:rPr>
              <a:t>(სულ არის 352 ხმა აქედან ბრიტანეთს ააქვს 29 ხმა ირლანდიას 10) </a:t>
            </a:r>
            <a:r>
              <a:rPr lang="ka-GE" b="1" dirty="0" smtClean="0"/>
              <a:t>აღნიშნული გადაწყვეტილების მისაღებად საჭიროა </a:t>
            </a:r>
            <a:r>
              <a:rPr lang="ka-GE" b="1" dirty="0" smtClean="0">
                <a:solidFill>
                  <a:srgbClr val="FF0000"/>
                </a:solidFill>
              </a:rPr>
              <a:t>კვალიფიციური უმრავლესობა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რას ნიშნავს უვიზო მიმოსვლა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 smtClean="0"/>
              <a:t>უვიზო რეჟიმი გულისხმობს თავისუფალ გადაადგილებას </a:t>
            </a:r>
            <a:r>
              <a:rPr lang="ka-GE" i="1" dirty="0" smtClean="0"/>
              <a:t>შენგენის </a:t>
            </a:r>
            <a:r>
              <a:rPr lang="ka-GE" dirty="0" smtClean="0"/>
              <a:t>ზონის ტერიტორიაზე, </a:t>
            </a:r>
          </a:p>
          <a:p>
            <a:r>
              <a:rPr lang="ka-GE" dirty="0" smtClean="0"/>
              <a:t>შენგენის ზონა მოიცავს ევროკავშირის 22 წევრ  ქვეყანას, ევროკავშირის 4 არაწევრ ქვეყანას და შენგენის 4 კანდიდატ ქვეყანას:</a:t>
            </a:r>
          </a:p>
          <a:p>
            <a:r>
              <a:rPr lang="ka-GE" b="1" dirty="0" smtClean="0"/>
              <a:t>წევრი ქვეყნები</a:t>
            </a:r>
            <a:r>
              <a:rPr lang="ka-GE" dirty="0" smtClean="0"/>
              <a:t>: ავსტრია, ბელგია, გერმანია, დანია, ესპანეთი, ესტონეთი, იტალია, ლატვია, ლიტვა, ლუქსემბურგი, მალტა, ნიდერლანდები, პოლონეთი, პორტუგალია, საბერძნეთი, საფრანგეთი, სლოვენია, სლოვაკეთი, უნგრეთი, ფინეთი, შვედეთი, ჩეხეთი. </a:t>
            </a:r>
          </a:p>
          <a:p>
            <a:r>
              <a:rPr lang="ka-GE" b="1" dirty="0" smtClean="0"/>
              <a:t>არაწევრი ქვეყნები</a:t>
            </a:r>
            <a:r>
              <a:rPr lang="ka-GE" dirty="0" smtClean="0"/>
              <a:t>: ისლანდია, ლიხტენშტეინი, ნორვეგია და შვეიცარია;</a:t>
            </a:r>
          </a:p>
          <a:p>
            <a:r>
              <a:rPr lang="ka-GE" b="1" dirty="0" smtClean="0"/>
              <a:t>კანდიდატი ქვეყნები</a:t>
            </a:r>
            <a:r>
              <a:rPr lang="ka-GE" dirty="0" smtClean="0"/>
              <a:t>: ბულგარეთი, კვიპროსი, რუმინეთი, ხორვატია; 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ეს გადაწყვეტილება არ ვრცელდება: დიდ ბრიტანეთი და ირლანდია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ვიზიტი და დოკუმენტაცია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a-GE" b="1" i="1" dirty="0" smtClean="0"/>
              <a:t>ტურიზმი და დასვენება:</a:t>
            </a:r>
          </a:p>
          <a:p>
            <a:r>
              <a:rPr lang="ka-GE" dirty="0" smtClean="0"/>
              <a:t>უკან დასაბრუნებელი სამგზავრო ბილეთი</a:t>
            </a:r>
          </a:p>
          <a:p>
            <a:r>
              <a:rPr lang="ka-GE" dirty="0" smtClean="0"/>
              <a:t>სასტუმროს ჯავშანი;</a:t>
            </a:r>
          </a:p>
          <a:p>
            <a:r>
              <a:rPr lang="ka-GE" dirty="0" smtClean="0"/>
              <a:t>სამოგზაურო დაზღვევა;</a:t>
            </a:r>
          </a:p>
          <a:p>
            <a:r>
              <a:rPr lang="ka-GE" dirty="0" smtClean="0"/>
              <a:t>მოგზაურობის ფინანსური უზრუნველყოფის დამადასტურებელი დოკუმენტი. (ნაღდი ფული, სამგზავრო ჩეკი, მოქმედი საბანკო ელექტრონული ბარათები და ა.შ.) ხშირ შემთხვევაში, აღნიშნული თანხა არ აღემატება დღეში 50 ევროს სასტუმროს ჯავშნის არსებობისას.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ვიზიტი და დოკუმენტაცია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b="1" i="1" dirty="0" smtClean="0"/>
              <a:t>მონაწილეობა კონფერენციებში, სემინარებში, საქმიან შეხვედრებში და ა.შ.</a:t>
            </a:r>
            <a:r>
              <a:rPr lang="ka-GE" b="1" dirty="0" smtClean="0"/>
              <a:t>​</a:t>
            </a:r>
          </a:p>
          <a:p>
            <a:r>
              <a:rPr lang="ka-GE" dirty="0" smtClean="0"/>
              <a:t>იმ ღონისძიების/კონფერენციის, სემინარის მოწვევა/პროგრამა, რომელშიც მონაწილეობთ;</a:t>
            </a:r>
          </a:p>
          <a:p>
            <a:r>
              <a:rPr lang="ka-GE" dirty="0" smtClean="0"/>
              <a:t>სასტუმროს ჯავშანი;</a:t>
            </a:r>
          </a:p>
          <a:p>
            <a:r>
              <a:rPr lang="ka-GE" dirty="0" smtClean="0"/>
              <a:t>სამოგზაურო დაზღვევა</a:t>
            </a:r>
          </a:p>
          <a:p>
            <a:r>
              <a:rPr lang="ka-GE" dirty="0" smtClean="0"/>
              <a:t>უკან დასაბრუნებელი ბილეთი;</a:t>
            </a:r>
          </a:p>
          <a:p>
            <a:r>
              <a:rPr lang="ka-GE" dirty="0" smtClean="0"/>
              <a:t>მოგზაურობის ფინანსური უზრუნველყოფის დამადასტურებელი დოკუმენტი. (ნაღდი ფული, სამგზავრო ჩეკი, მოქმედი საბანკო ელექტრონული ბარათები და ა.შ.) ხშირ შემთხვევაში, აღნიშნული თანხა არ აღემატება დღეში 50 ევროს სასტუმროს ჯავშნის არსებობისას.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ვიზიტი და დოკუმენტაცია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a-GE" b="1" i="1" dirty="0" smtClean="0"/>
              <a:t>ნათესავების, მეგობრების მონახულება</a:t>
            </a:r>
            <a:endParaRPr lang="ka-GE" dirty="0" smtClean="0"/>
          </a:p>
          <a:p>
            <a:pPr lvl="1"/>
            <a:r>
              <a:rPr lang="ka-GE" dirty="0" smtClean="0"/>
              <a:t>მიმღები პირის საკონტაქტო მონაცემები (მისამართი, ტელეფონის ნომერი და სხვ.);</a:t>
            </a:r>
          </a:p>
          <a:p>
            <a:pPr lvl="1"/>
            <a:r>
              <a:rPr lang="ka-GE" dirty="0" smtClean="0"/>
              <a:t>იმ პირის ბინადრობის ნებართვის ან შესაბამის ქვეყანაში ლეგალურად ყოფნის დამადასტურებელი სხვა დოკუმენტის ასლი, რომლის მოსანახულებლადაც მიემგზავრებით;</a:t>
            </a:r>
          </a:p>
          <a:p>
            <a:pPr lvl="1"/>
            <a:r>
              <a:rPr lang="ka-GE" dirty="0" smtClean="0"/>
              <a:t>სამოგზაურო დაზღვევა;</a:t>
            </a:r>
          </a:p>
          <a:p>
            <a:pPr lvl="1"/>
            <a:r>
              <a:rPr lang="ka-GE" dirty="0" smtClean="0"/>
              <a:t>უკან დასაბრუნებელი ბილეთი;</a:t>
            </a:r>
          </a:p>
          <a:p>
            <a:pPr lvl="1"/>
            <a:r>
              <a:rPr lang="ka-GE" dirty="0" smtClean="0"/>
              <a:t>მოგზაურობის ფინანსური უზრუნველყოფის დამადასტურებელი დოკუმენტი (ნაღდი ფული, სამგზავრო ჩეკი, მოქმედი საბანკო ელექტრონული ბარათები და ა.შ.).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ვიზიტი და დოკუმენტაცია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a-GE" b="1" i="1" dirty="0" smtClean="0"/>
              <a:t>მკურნალობა</a:t>
            </a:r>
          </a:p>
          <a:p>
            <a:r>
              <a:rPr lang="ka-GE" dirty="0" smtClean="0"/>
              <a:t>იმ სამედიცინო დაწესებულების თანხმობა, რომელშიც გეგმავთ მკურნალობას ან/და საქართველოს სამედიცინო დაწესებულების რეკომენდაცია, ჩაიტაროთ შესაბამისი მკურნალობა ევროკავშირის წევრ-ქვეყანაში;.</a:t>
            </a:r>
          </a:p>
          <a:p>
            <a:r>
              <a:rPr lang="ka-GE" dirty="0" smtClean="0"/>
              <a:t>სამედიცინო დაზღვევა მგზავრობის მთელი პერიოდისთვის;</a:t>
            </a:r>
          </a:p>
          <a:p>
            <a:r>
              <a:rPr lang="ka-GE" dirty="0" smtClean="0"/>
              <a:t>უკან დასაბრუნებელი ბილეთი;</a:t>
            </a:r>
          </a:p>
          <a:p>
            <a:r>
              <a:rPr lang="ka-GE" dirty="0" smtClean="0"/>
              <a:t>მგზავრობისა და მკურნალობის ფინანსური უზრუნველყოფის დამადასტურებელი დოკუმენტი (თანხა ნაღდი სახით, სამგზავრო ჩეკი, მოქმედი საბანკო ელექტრონული ბარათები, გადარიცხვის დამადასტურებელი დოკუმენტი და ა.შ.)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ვადები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180 დღიდან 90 დღე მიყოდებით </a:t>
            </a:r>
          </a:p>
          <a:p>
            <a:r>
              <a:rPr lang="ka-GE" dirty="0" smtClean="0"/>
              <a:t>180 დღიდან 90 დღე ჯამში (მაგ: 10 დღე + 15 დღე და ა.შ.)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537" y="264561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 </a:t>
            </a:r>
            <a:r>
              <a:rPr lang="ka-GE" dirty="0" smtClean="0"/>
              <a:t>&amp;</a:t>
            </a:r>
            <a:r>
              <a:rPr lang="en-US" dirty="0" smtClean="0"/>
              <a:t>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შემდგომი ნაბიჯები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2012 წლის ივნისიდან ევროკომისია საქართველოსთან იწყებს დიალოგი სავიზო რეჟიმის ლიბერალიზაციის თაობაზე </a:t>
            </a:r>
          </a:p>
          <a:p>
            <a:endParaRPr lang="ka-GE" dirty="0" smtClean="0"/>
          </a:p>
          <a:p>
            <a:r>
              <a:rPr lang="ka-GE" dirty="0" smtClean="0"/>
              <a:t>2013 წლის 25 თებევალს ევროკომისარი საშინაო საქმეებში სესილია მალმსტრომი საქართველოს მთავრობას გადმოსცემს ვიზის ლიბერალიზაციის სამოქმედო გეგმას </a:t>
            </a:r>
            <a:br>
              <a:rPr lang="ka-GE" dirty="0" smtClean="0"/>
            </a:br>
            <a:endParaRPr lang="ka-GE" dirty="0" smtClean="0"/>
          </a:p>
          <a:p>
            <a:pPr>
              <a:buNone/>
            </a:pPr>
            <a:endParaRPr lang="en-US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ვიზის ლიბერალიზაციის სამოქმედო გეგმა (</a:t>
            </a:r>
            <a:r>
              <a:rPr lang="en-US" dirty="0" smtClean="0"/>
              <a:t>VLAP</a:t>
            </a:r>
            <a:r>
              <a:rPr lang="ka-GE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u="sng" dirty="0" smtClean="0"/>
              <a:t>ოთხი ბლოკი</a:t>
            </a:r>
            <a:r>
              <a:rPr lang="ka-GE" dirty="0" smtClean="0"/>
              <a:t>: </a:t>
            </a:r>
          </a:p>
          <a:p>
            <a:pPr>
              <a:buNone/>
            </a:pP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1. დოკუმენტების უსაფრთხოება (ბიომეტრული დოკუმენტების ჩათვლით); </a:t>
            </a:r>
          </a:p>
          <a:p>
            <a:pPr>
              <a:buNone/>
            </a:pP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2. ერთიანი საზღვრის, მიგრაციის მართვა  და თავშესაფრის პოლიტიკა; </a:t>
            </a:r>
          </a:p>
          <a:p>
            <a:pPr>
              <a:buNone/>
            </a:pP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3. საზოგადოებრივი წესრიგი და უსაფრთხოება; </a:t>
            </a:r>
          </a:p>
          <a:p>
            <a:pPr>
              <a:buNone/>
            </a:pP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4. საგარეო ურთიერთობები და ძირითადი თავისუფლებები </a:t>
            </a:r>
            <a:endParaRPr lang="en-US" dirty="0" smtClean="0"/>
          </a:p>
          <a:p>
            <a:pPr>
              <a:buNone/>
            </a:pPr>
            <a:r>
              <a:rPr lang="ka-GE" dirty="0" smtClean="0"/>
              <a:t/>
            </a:r>
            <a:br>
              <a:rPr lang="ka-GE" dirty="0" smtClean="0"/>
            </a:br>
            <a:endParaRPr lang="ka-GE" dirty="0" smtClean="0"/>
          </a:p>
          <a:p>
            <a:pPr>
              <a:buNone/>
            </a:pPr>
            <a:endParaRPr lang="en-US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VLAP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u="sng" dirty="0" smtClean="0"/>
              <a:t>ორი ფაზა: </a:t>
            </a:r>
          </a:p>
          <a:p>
            <a:pPr>
              <a:buNone/>
            </a:pPr>
            <a:endParaRPr lang="ka-GE" u="sng" dirty="0" smtClean="0"/>
          </a:p>
          <a:p>
            <a:pPr marL="514350" indent="-514350">
              <a:buAutoNum type="arabicPeriod"/>
            </a:pPr>
            <a:r>
              <a:rPr lang="ka-GE" dirty="0" smtClean="0"/>
              <a:t>საკანონმდებლო ფაზა </a:t>
            </a:r>
          </a:p>
          <a:p>
            <a:pPr marL="514350" indent="-514350">
              <a:buAutoNum type="arabicPeriod"/>
            </a:pPr>
            <a:r>
              <a:rPr lang="ka-GE" dirty="0" smtClean="0"/>
              <a:t>აღსრულების ფაზა</a:t>
            </a:r>
          </a:p>
          <a:p>
            <a:pPr marL="514350" indent="-514350">
              <a:buAutoNum type="arabicPeriod"/>
            </a:pPr>
            <a:endParaRPr lang="ka-GE" dirty="0" smtClean="0"/>
          </a:p>
          <a:p>
            <a:pPr marL="514350" indent="-514350">
              <a:buNone/>
            </a:pPr>
            <a:r>
              <a:rPr lang="ka-GE" dirty="0" smtClean="0"/>
              <a:t>	</a:t>
            </a:r>
            <a:r>
              <a:rPr lang="ka-GE" dirty="0" smtClean="0">
                <a:solidFill>
                  <a:srgbClr val="FF0000"/>
                </a:solidFill>
              </a:rPr>
              <a:t>ევროკომისა განსაკუთრებულ ყურადღებას მიაქცევს ვიზებზე უარის თქმის მაჩვენებელს, საზღვრის გადაკვეთისას უკან მობრუნებულ საქართველოს მოქალაქეთა რაოდენობას, თავშესაფრის მთხოვნელთა რიცხვს</a:t>
            </a:r>
            <a:r>
              <a:rPr lang="en-US" dirty="0" smtClean="0">
                <a:solidFill>
                  <a:srgbClr val="FF0000"/>
                </a:solidFill>
              </a:rPr>
              <a:t> …</a:t>
            </a:r>
            <a:endParaRPr lang="ka-GE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ka-GE" dirty="0" smtClean="0"/>
          </a:p>
          <a:p>
            <a:pPr marL="514350" indent="-514350"/>
            <a:r>
              <a:rPr lang="ka-GE" dirty="0" smtClean="0"/>
              <a:t>პირველი პროგრეს ანგარიში 15 ნომბერი, 2013 </a:t>
            </a:r>
            <a:r>
              <a:rPr lang="en-US" dirty="0" smtClean="0"/>
              <a:t>(</a:t>
            </a:r>
            <a:r>
              <a:rPr lang="ka-GE" dirty="0" smtClean="0"/>
              <a:t>აფასებს მხოლოდ პირველ ორ ბლოკს</a:t>
            </a:r>
            <a:r>
              <a:rPr lang="en-US" dirty="0" smtClean="0"/>
              <a:t>)</a:t>
            </a:r>
            <a:r>
              <a:rPr lang="ka-GE" dirty="0" smtClean="0"/>
              <a:t> - “</a:t>
            </a:r>
            <a:r>
              <a:rPr lang="en-US" dirty="0" smtClean="0"/>
              <a:t>Georgia has made very good progress in the implementation of the first phase VLAP benchmarks</a:t>
            </a:r>
            <a:r>
              <a:rPr lang="ka-GE" dirty="0" smtClean="0"/>
              <a:t>”</a:t>
            </a:r>
            <a:endParaRPr lang="en-US" dirty="0" smtClean="0"/>
          </a:p>
          <a:p>
            <a:endParaRPr lang="en-US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ვიზებზე უარი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2010 – 15.1% </a:t>
            </a:r>
          </a:p>
          <a:p>
            <a:pPr algn="ctr">
              <a:buNone/>
            </a:pPr>
            <a:r>
              <a:rPr lang="ka-GE" dirty="0" smtClean="0"/>
              <a:t>2011 – 14.8%</a:t>
            </a:r>
          </a:p>
          <a:p>
            <a:pPr algn="ctr">
              <a:buNone/>
            </a:pPr>
            <a:r>
              <a:rPr lang="ka-GE" dirty="0" smtClean="0"/>
              <a:t>2012 – 13.3%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2013 – 12%</a:t>
            </a:r>
            <a:endParaRPr lang="ka-G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ვიზებზე უარის თქმის მაჩვენებელი აღმ. პარტ. ქვეყნებსა და რუსეთში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16166" y="2850193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აზერ.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სომხეთი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უკრაინა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მოლდოვა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ბელარუსი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>
                          <a:solidFill>
                            <a:srgbClr val="FF0000"/>
                          </a:solidFill>
                        </a:rPr>
                        <a:t>საქართვ.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რუსეთი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5.5%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8.8%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3.3%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>
                          <a:solidFill>
                            <a:srgbClr val="FF0000"/>
                          </a:solidFill>
                        </a:rPr>
                        <a:t>14.8%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6.5%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>
                          <a:solidFill>
                            <a:srgbClr val="FF0000"/>
                          </a:solidFill>
                        </a:rPr>
                        <a:t>13.3%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0.9%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4.2%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>
                          <a:solidFill>
                            <a:srgbClr val="FF0000"/>
                          </a:solidFill>
                        </a:rPr>
                        <a:t>12%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ვიზებზე უარი ქვეყნების მიხედვით 2012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ქვეყანა</a:t>
                      </a:r>
                      <a:r>
                        <a:rPr lang="ka-GE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მაჩვენებელი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ლიტვა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22.5%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ესტონეთი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17.1%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საბერძნეთი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13.8%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ჰოლანდია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12.2%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გერმანია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dirty="0" smtClean="0"/>
                        <a:t>11.5%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1117</Words>
  <Application>Microsoft Office PowerPoint</Application>
  <PresentationFormat>Custom</PresentationFormat>
  <Paragraphs>232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Project  “Promote Knowledge and Awareness about the EU at Grassroots Level in Georgia”  პროექტი „ევროკავშირის შესახებ ცოდნისა და ცნობიერების ამაღლება საქართველოში ადგილობრივი მოსახლეობის დონეზე“ </vt:lpstr>
      <vt:lpstr>შესავალი </vt:lpstr>
      <vt:lpstr>საქართველო-ევროკავშირის ურთიერთობა სავიზო პოლიტიკის სფეროში</vt:lpstr>
      <vt:lpstr>შემდგომი ნაბიჯები </vt:lpstr>
      <vt:lpstr>ვიზის ლიბერალიზაციის სამოქმედო გეგმა (VLAP)</vt:lpstr>
      <vt:lpstr>VLAP </vt:lpstr>
      <vt:lpstr>ვიზებზე უარი </vt:lpstr>
      <vt:lpstr>ვიზებზე უარის თქმის მაჩვენებელი აღმ. პარტ. ქვეყნებსა და რუსეთში </vt:lpstr>
      <vt:lpstr>ვიზებზე უარი ქვეყნების მიხედვით 2012</vt:lpstr>
      <vt:lpstr>თავშესაფრის მაძიებლები საქართველოდან </vt:lpstr>
      <vt:lpstr>თავშესაფრის მაძიებლები წლების მიხედვით </vt:lpstr>
      <vt:lpstr>თავშესაფრის მაძიებელთა ძირითადი სამიზნე ქვეყნები (2012 წ.) </vt:lpstr>
      <vt:lpstr>საზღვრის გადაკვეთისას უარი</vt:lpstr>
      <vt:lpstr>საზღვრის გადაკვეთისას უარის თქმის მიზეზები 2012 წ.  </vt:lpstr>
      <vt:lpstr>ტრეფიკინგის წინააღმდეგ ბრძოლა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სავიზო რეჟიმის ლიბერალიზაცია სხვა ქვეყნების გამოცდილება </vt:lpstr>
      <vt:lpstr>ევროკავშირის ინსტიტუტების ჩართულობა </vt:lpstr>
      <vt:lpstr>მოლდოვის გამოცდილება </vt:lpstr>
      <vt:lpstr>მოლდოვის გამოცდილება ეტაპებად</vt:lpstr>
      <vt:lpstr>მოლდოვის გამოცდილება - ერთი წელი უვიზოდ </vt:lpstr>
      <vt:lpstr>ევროკავშირის ინსტიტუტები და ხმების გადანაწილება </vt:lpstr>
      <vt:lpstr>რას ნიშნავს უვიზო მიმოსვლა </vt:lpstr>
      <vt:lpstr>ვიზიტი და დოკუმენტაცია </vt:lpstr>
      <vt:lpstr>ვიზიტი და დოკუმენტაცია </vt:lpstr>
      <vt:lpstr>ვიზიტი და დოკუმენტაცია </vt:lpstr>
      <vt:lpstr>ვიზიტი და დოკუმენტაცია </vt:lpstr>
      <vt:lpstr>ვადები </vt:lpstr>
      <vt:lpstr>Q &amp; 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 “Promote Knowledge and Awareness about the EU at Grassroots Level in Georgia” </dc:title>
  <dc:creator>user</dc:creator>
  <cp:lastModifiedBy>Vano</cp:lastModifiedBy>
  <cp:revision>22</cp:revision>
  <dcterms:created xsi:type="dcterms:W3CDTF">2015-11-27T14:27:51Z</dcterms:created>
  <dcterms:modified xsi:type="dcterms:W3CDTF">2016-01-15T14:53:11Z</dcterms:modified>
</cp:coreProperties>
</file>