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257" r:id="rId3"/>
    <p:sldId id="288" r:id="rId4"/>
    <p:sldId id="258" r:id="rId5"/>
    <p:sldId id="259" r:id="rId6"/>
    <p:sldId id="272" r:id="rId7"/>
    <p:sldId id="274" r:id="rId8"/>
    <p:sldId id="275" r:id="rId9"/>
    <p:sldId id="278" r:id="rId10"/>
    <p:sldId id="280" r:id="rId11"/>
    <p:sldId id="260" r:id="rId12"/>
    <p:sldId id="282" r:id="rId13"/>
    <p:sldId id="283" r:id="rId14"/>
    <p:sldId id="261" r:id="rId15"/>
    <p:sldId id="284" r:id="rId16"/>
    <p:sldId id="262" r:id="rId17"/>
    <p:sldId id="263" r:id="rId18"/>
    <p:sldId id="264" r:id="rId19"/>
    <p:sldId id="265" r:id="rId20"/>
    <p:sldId id="266" r:id="rId21"/>
    <p:sldId id="267" r:id="rId22"/>
    <p:sldId id="268" r:id="rId23"/>
    <p:sldId id="285" r:id="rId24"/>
    <p:sldId id="271"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6" autoAdjust="0"/>
    <p:restoredTop sz="94660"/>
  </p:normalViewPr>
  <p:slideViewPr>
    <p:cSldViewPr snapToGrid="0">
      <p:cViewPr varScale="1">
        <p:scale>
          <a:sx n="85" d="100"/>
          <a:sy n="85" d="100"/>
        </p:scale>
        <p:origin x="4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A2443-D44E-46E9-9C34-C9F1F32D34D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3EEC1-62A7-4A3B-BA9E-E5AA0A7BF68E}" type="slidenum">
              <a:rPr lang="en-US" smtClean="0"/>
              <a:t>‹#›</a:t>
            </a:fld>
            <a:endParaRPr lang="en-US"/>
          </a:p>
        </p:txBody>
      </p:sp>
    </p:spTree>
    <p:extLst>
      <p:ext uri="{BB962C8B-B14F-4D97-AF65-F5344CB8AC3E}">
        <p14:creationId xmlns:p14="http://schemas.microsoft.com/office/powerpoint/2010/main" val="301077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3EEC1-62A7-4A3B-BA9E-E5AA0A7BF68E}" type="slidenum">
              <a:rPr lang="en-US" smtClean="0"/>
              <a:t>14</a:t>
            </a:fld>
            <a:endParaRPr lang="en-US"/>
          </a:p>
        </p:txBody>
      </p:sp>
    </p:spTree>
    <p:extLst>
      <p:ext uri="{BB962C8B-B14F-4D97-AF65-F5344CB8AC3E}">
        <p14:creationId xmlns:p14="http://schemas.microsoft.com/office/powerpoint/2010/main" val="185309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4EA6C2-7BAE-40C5-B6D5-AFE45EEC74B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412334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EA6C2-7BAE-40C5-B6D5-AFE45EEC74B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393154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EA6C2-7BAE-40C5-B6D5-AFE45EEC74B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299116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EA6C2-7BAE-40C5-B6D5-AFE45EEC74B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227298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EA6C2-7BAE-40C5-B6D5-AFE45EEC74B8}"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318904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4EA6C2-7BAE-40C5-B6D5-AFE45EEC74B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423757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EA6C2-7BAE-40C5-B6D5-AFE45EEC74B8}"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409131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EA6C2-7BAE-40C5-B6D5-AFE45EEC74B8}"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108447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EA6C2-7BAE-40C5-B6D5-AFE45EEC74B8}"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40943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EA6C2-7BAE-40C5-B6D5-AFE45EEC74B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105956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EA6C2-7BAE-40C5-B6D5-AFE45EEC74B8}"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9F86A-121B-4D4A-976F-7F87615FFACF}" type="slidenum">
              <a:rPr lang="en-US" smtClean="0"/>
              <a:t>‹#›</a:t>
            </a:fld>
            <a:endParaRPr lang="en-US"/>
          </a:p>
        </p:txBody>
      </p:sp>
    </p:spTree>
    <p:extLst>
      <p:ext uri="{BB962C8B-B14F-4D97-AF65-F5344CB8AC3E}">
        <p14:creationId xmlns:p14="http://schemas.microsoft.com/office/powerpoint/2010/main" val="61398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EA6C2-7BAE-40C5-B6D5-AFE45EEC74B8}"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9F86A-121B-4D4A-976F-7F87615FFACF}" type="slidenum">
              <a:rPr lang="en-US" smtClean="0"/>
              <a:t>‹#›</a:t>
            </a:fld>
            <a:endParaRPr lang="en-US"/>
          </a:p>
        </p:txBody>
      </p:sp>
    </p:spTree>
    <p:extLst>
      <p:ext uri="{BB962C8B-B14F-4D97-AF65-F5344CB8AC3E}">
        <p14:creationId xmlns:p14="http://schemas.microsoft.com/office/powerpoint/2010/main" val="3541885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65943"/>
            <a:ext cx="9144000" cy="2304563"/>
          </a:xfrm>
        </p:spPr>
        <p:txBody>
          <a:bodyPr>
            <a:normAutofit fontScale="90000"/>
          </a:bodyPr>
          <a:lstStyle/>
          <a:p>
            <a:r>
              <a:rPr lang="en-US" sz="2400" b="1" dirty="0" smtClean="0"/>
              <a:t>Project </a:t>
            </a:r>
            <a:br>
              <a:rPr lang="en-US" sz="2400" b="1" dirty="0" smtClean="0"/>
            </a:br>
            <a:r>
              <a:rPr lang="en-US" sz="2400" b="1" dirty="0" smtClean="0"/>
              <a:t>“Promote Knowledge and Awareness about the EU at Grassroots Level in Georgia</a:t>
            </a:r>
            <a:r>
              <a:rPr lang="en-US" sz="2400" dirty="0" smtClean="0"/>
              <a:t>”</a:t>
            </a:r>
            <a:br>
              <a:rPr lang="en-US" sz="2400" dirty="0" smtClean="0"/>
            </a:br>
            <a:r>
              <a:rPr lang="ka-GE" sz="2400" dirty="0" smtClean="0"/>
              <a:t/>
            </a:r>
            <a:br>
              <a:rPr lang="ka-GE" sz="2400" dirty="0" smtClean="0"/>
            </a:br>
            <a:r>
              <a:rPr lang="ka-GE" sz="2400" dirty="0" smtClean="0"/>
              <a:t>პროექტი</a:t>
            </a:r>
            <a:br>
              <a:rPr lang="ka-GE" sz="2400" dirty="0" smtClean="0"/>
            </a:br>
            <a:r>
              <a:rPr lang="ka-GE" sz="2400" dirty="0" smtClean="0"/>
              <a:t>„ევროკავშირის შესახებ ცოდნისა და ცნობიერების ამაღლება საქართველოში ადგილობრივი მოსახლეობის დონეზე“</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1524000" y="3770506"/>
            <a:ext cx="9144000" cy="2916455"/>
          </a:xfrm>
        </p:spPr>
        <p:txBody>
          <a:bodyPr>
            <a:normAutofit/>
          </a:bodyPr>
          <a:lstStyle/>
          <a:p>
            <a:r>
              <a:rPr lang="en-US" sz="1800" dirty="0" smtClean="0"/>
              <a:t/>
            </a:r>
            <a:br>
              <a:rPr lang="en-US" sz="1800" dirty="0" smtClean="0"/>
            </a:br>
            <a:r>
              <a:rPr lang="en-US" sz="2200" dirty="0" smtClean="0"/>
              <a:t>Topic: European Values</a:t>
            </a:r>
            <a:r>
              <a:rPr lang="ka-GE" sz="2200" dirty="0" smtClean="0"/>
              <a:t/>
            </a:r>
            <a:br>
              <a:rPr lang="ka-GE" sz="2200" dirty="0" smtClean="0"/>
            </a:br>
            <a:r>
              <a:rPr lang="ka-GE" sz="2200" dirty="0" smtClean="0"/>
              <a:t>სათაური:</a:t>
            </a:r>
            <a:r>
              <a:rPr lang="en-US" sz="2200" dirty="0" smtClean="0"/>
              <a:t> </a:t>
            </a:r>
            <a:r>
              <a:rPr lang="ka-GE" sz="2200" dirty="0" smtClean="0"/>
              <a:t>ევროპული ფასეულობები</a:t>
            </a:r>
            <a:r>
              <a:rPr lang="en-US" sz="1800" dirty="0" smtClean="0"/>
              <a:t/>
            </a:r>
            <a:br>
              <a:rPr lang="en-US" sz="1800" dirty="0" smtClean="0"/>
            </a:br>
            <a:r>
              <a:rPr lang="ka-GE" sz="1800" dirty="0" smtClean="0"/>
              <a:t/>
            </a:r>
            <a:br>
              <a:rPr lang="ka-GE" sz="1800" dirty="0" smtClean="0"/>
            </a:br>
            <a:r>
              <a:rPr lang="ka-GE" sz="1800" dirty="0" smtClean="0"/>
              <a:t>მომხსენებელი: </a:t>
            </a:r>
            <a:r>
              <a:rPr lang="ka-GE" sz="1800" b="1" dirty="0" smtClean="0"/>
              <a:t>ეკა აკობია</a:t>
            </a:r>
            <a:r>
              <a:rPr lang="ka-GE" sz="1800" dirty="0" smtClean="0"/>
              <a:t>, საერთაშორისო ურთიერთობების დოქტორი </a:t>
            </a:r>
            <a:r>
              <a:rPr lang="ka-GE" sz="1800" b="1" dirty="0" smtClean="0"/>
              <a:t>(</a:t>
            </a:r>
            <a:r>
              <a:rPr lang="en-US" sz="1800" b="1" dirty="0" smtClean="0"/>
              <a:t>PHD)</a:t>
            </a:r>
            <a:endParaRPr lang="ka-GE" sz="1800" b="1" dirty="0" smtClean="0"/>
          </a:p>
          <a:p>
            <a:r>
              <a:rPr lang="ka-GE" sz="1800" dirty="0" smtClean="0"/>
              <a:t>დეკანი, კავკასიის უნივერსიტეტის სახელმწიფო მართვის სკოლა</a:t>
            </a:r>
            <a:r>
              <a:rPr lang="en-US" sz="1800" dirty="0" smtClean="0"/>
              <a:t/>
            </a:r>
            <a:br>
              <a:rPr lang="en-US" sz="1800" dirty="0" smtClean="0"/>
            </a:br>
            <a:r>
              <a:rPr lang="ka-GE" sz="1800" dirty="0" smtClean="0"/>
              <a:t/>
            </a:r>
            <a:br>
              <a:rPr lang="ka-GE" sz="1800" dirty="0" smtClean="0"/>
            </a:br>
            <a:r>
              <a:rPr lang="en-US" sz="1800" dirty="0" smtClean="0">
                <a:latin typeface="Calibri (Body)"/>
              </a:rPr>
              <a:t>8</a:t>
            </a:r>
            <a:r>
              <a:rPr lang="ka-GE" sz="1800" dirty="0" smtClean="0">
                <a:latin typeface="Calibri (Body)"/>
              </a:rPr>
              <a:t> დეკმებერი, 2016 წელი</a:t>
            </a:r>
            <a:endParaRPr lang="ka-GE" sz="1800" dirty="0">
              <a:latin typeface="Calibri (Body)"/>
            </a:endParaRPr>
          </a:p>
        </p:txBody>
      </p:sp>
      <p:pic>
        <p:nvPicPr>
          <p:cNvPr id="4" name="Picture 3" descr="C:\Users\user\Desktop\logosbeneficaireserasmusrightfund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960" y="387952"/>
            <a:ext cx="4209415" cy="840422"/>
          </a:xfrm>
          <a:prstGeom prst="rect">
            <a:avLst/>
          </a:prstGeom>
          <a:noFill/>
          <a:ln>
            <a:noFill/>
          </a:ln>
        </p:spPr>
      </p:pic>
      <p:pic>
        <p:nvPicPr>
          <p:cNvPr id="5" name="Picture 4" descr="C:\Users\user\Desktop\download.png"/>
          <p:cNvPicPr/>
          <p:nvPr/>
        </p:nvPicPr>
        <p:blipFill>
          <a:blip r:embed="rId3">
            <a:extLst>
              <a:ext uri="{28A0092B-C50C-407E-A947-70E740481C1C}">
                <a14:useLocalDpi xmlns:a14="http://schemas.microsoft.com/office/drawing/2010/main" val="0"/>
              </a:ext>
            </a:extLst>
          </a:blip>
          <a:srcRect/>
          <a:stretch>
            <a:fillRect/>
          </a:stretch>
        </p:blipFill>
        <p:spPr bwMode="auto">
          <a:xfrm>
            <a:off x="8333974" y="258729"/>
            <a:ext cx="2030730" cy="969645"/>
          </a:xfrm>
          <a:prstGeom prst="rect">
            <a:avLst/>
          </a:prstGeom>
          <a:noFill/>
          <a:ln>
            <a:noFill/>
          </a:ln>
        </p:spPr>
      </p:pic>
    </p:spTree>
    <p:extLst>
      <p:ext uri="{BB962C8B-B14F-4D97-AF65-F5344CB8AC3E}">
        <p14:creationId xmlns:p14="http://schemas.microsoft.com/office/powerpoint/2010/main" val="332706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მაგალითი 2: დედოფალი კრისტინა(</a:t>
            </a:r>
            <a:r>
              <a:rPr lang="en-US" dirty="0" smtClean="0"/>
              <a:t>1632</a:t>
            </a:r>
            <a:r>
              <a:rPr lang="ka-GE" baseline="30000" dirty="0" smtClean="0"/>
              <a:t> –</a:t>
            </a:r>
            <a:r>
              <a:rPr lang="ka-GE" dirty="0" smtClean="0"/>
              <a:t> </a:t>
            </a:r>
            <a:r>
              <a:rPr lang="en-US" dirty="0" smtClean="0"/>
              <a:t>1654</a:t>
            </a:r>
            <a:r>
              <a:rPr lang="ka-GE" dirty="0" smtClean="0"/>
              <a:t>) და განათლების როლი ევროპის ისტორიაში</a:t>
            </a:r>
            <a:endParaRPr lang="en-US" dirty="0"/>
          </a:p>
        </p:txBody>
      </p:sp>
      <p:sp>
        <p:nvSpPr>
          <p:cNvPr id="3" name="Content Placeholder 2"/>
          <p:cNvSpPr>
            <a:spLocks noGrp="1"/>
          </p:cNvSpPr>
          <p:nvPr>
            <p:ph idx="1"/>
          </p:nvPr>
        </p:nvSpPr>
        <p:spPr>
          <a:xfrm>
            <a:off x="667657" y="1825625"/>
            <a:ext cx="10686143" cy="4604204"/>
          </a:xfrm>
        </p:spPr>
        <p:txBody>
          <a:bodyPr>
            <a:normAutofit fontScale="77500" lnSpcReduction="20000"/>
          </a:bodyPr>
          <a:lstStyle/>
          <a:p>
            <a:r>
              <a:rPr lang="ka-GE" dirty="0" smtClean="0"/>
              <a:t>მისი ეპოქის ერთ-ერთი ყველაზე განათლებული ქალი - უყვარდა, აგროვებდა და ხელს უწყობდა წიგნიერების განვითარებას. სტოქჰოლმი გადააქცია „ჩრდილოეთის ათენად“. მეგობრობდა რენე დეკარტთან. </a:t>
            </a:r>
          </a:p>
          <a:p>
            <a:r>
              <a:rPr lang="ka-GE" dirty="0" smtClean="0"/>
              <a:t>უარყოფდა ქალისთვის დადგენილ როლს. უარი თქვა ქორწინებაზე. თავად გადადგა ტახტიდან 1654 წელს და შეიცვალა რელიგია. </a:t>
            </a:r>
          </a:p>
          <a:p>
            <a:r>
              <a:rPr lang="ka-GE" dirty="0" smtClean="0"/>
              <a:t>ვესტფალიის ზავი - დაასრულა ევროპის სისხლისმღვრელი 30 წლიანი რელიგიური ომი, ასევე 80 წლიანი ომი ესპანეთსა და ჰოლანდიის რესპუბლიკას შორის;</a:t>
            </a:r>
          </a:p>
          <a:p>
            <a:r>
              <a:rPr lang="ka-GE" dirty="0" smtClean="0"/>
              <a:t>109 დელეგაციას შორის იყო შვედეთიც. კრისტინა დიდად იყო დაინტერესებული ამ სამშვიდობო მოლაპარაკებით და ყველანაირად ხელს უწყობდა შეთანხმების მიღწევას. </a:t>
            </a:r>
          </a:p>
          <a:p>
            <a:r>
              <a:rPr lang="ka-GE" dirty="0" smtClean="0"/>
              <a:t>უმნიშვნელოვანესი შეთანხმება ევროპისთვის - ქმნის თანამედროვე სუვერენიტეტზე დაფუძნებული სისტემის საფუძველს:</a:t>
            </a:r>
          </a:p>
          <a:p>
            <a:pPr lvl="1"/>
            <a:r>
              <a:rPr lang="ka-GE" dirty="0" smtClean="0"/>
              <a:t>დასუსტდა კათოლიკური ეკლესიის როლი; </a:t>
            </a:r>
          </a:p>
          <a:p>
            <a:pPr lvl="1"/>
            <a:r>
              <a:rPr lang="ka-GE" dirty="0" smtClean="0"/>
              <a:t>დამკვიდრდა შიდა საქმეებში ჩაურევლობა და რელიგიური არჩევანის თავისუფლება;</a:t>
            </a:r>
          </a:p>
          <a:p>
            <a:pPr lvl="1"/>
            <a:r>
              <a:rPr lang="ka-GE" dirty="0" smtClean="0"/>
              <a:t>პრეცედენტი - დიპლომატიის გზით კონფლიქტის დარეგულირება. </a:t>
            </a:r>
          </a:p>
          <a:p>
            <a:endParaRPr lang="ka-GE" dirty="0" smtClean="0"/>
          </a:p>
          <a:p>
            <a:endParaRPr lang="ka-GE" dirty="0" smtClean="0"/>
          </a:p>
          <a:p>
            <a:endParaRPr lang="ka-GE" dirty="0"/>
          </a:p>
          <a:p>
            <a:endParaRPr lang="ka-GE" dirty="0" smtClean="0"/>
          </a:p>
        </p:txBody>
      </p:sp>
    </p:spTree>
    <p:extLst>
      <p:ext uri="{BB962C8B-B14F-4D97-AF65-F5344CB8AC3E}">
        <p14:creationId xmlns:p14="http://schemas.microsoft.com/office/powerpoint/2010/main" val="330510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2. რაციონალურობა</a:t>
            </a:r>
            <a:endParaRPr lang="en-US" dirty="0"/>
          </a:p>
        </p:txBody>
      </p:sp>
      <p:sp>
        <p:nvSpPr>
          <p:cNvPr id="5" name="Content Placeholder 4"/>
          <p:cNvSpPr>
            <a:spLocks noGrp="1"/>
          </p:cNvSpPr>
          <p:nvPr>
            <p:ph idx="1"/>
          </p:nvPr>
        </p:nvSpPr>
        <p:spPr/>
        <p:txBody>
          <a:bodyPr>
            <a:normAutofit fontScale="92500" lnSpcReduction="20000"/>
          </a:bodyPr>
          <a:lstStyle/>
          <a:p>
            <a:r>
              <a:rPr lang="ka-GE" dirty="0" smtClean="0"/>
              <a:t>ცოდნით განპირობებული აზროვნება როგორც შემეცნები/ცნობიერების ერთადერთი წყარო</a:t>
            </a:r>
          </a:p>
          <a:p>
            <a:r>
              <a:rPr lang="ka-GE" dirty="0" smtClean="0"/>
              <a:t>რაღაც ცნება შეიძლება განვიხილოთ მხოლოდ მისი შინაარსიდან, ღირებულებიდან გამომდინარე და არა იქიდან გამომდინარე თუ ვინ არის მთქმელი, ან რამდენი მიიჩნევს მას როგორც სწორს. </a:t>
            </a:r>
          </a:p>
          <a:p>
            <a:r>
              <a:rPr lang="ka-GE" dirty="0" smtClean="0"/>
              <a:t>რაციონალურობა გულისხმობს ეჭვის შეტანას ყველა წყაროში (რელიგიაშიც) თუ შესაძლებელია საპირისპიროს ჩვენება ან სიცრუის გამოვლენა... </a:t>
            </a:r>
          </a:p>
          <a:p>
            <a:r>
              <a:rPr lang="ka-GE" dirty="0" smtClean="0"/>
              <a:t>რაციონალურობის პრინციპი  საფუძლად უდევს მეცნიერების განვითარებას. </a:t>
            </a:r>
          </a:p>
          <a:p>
            <a:r>
              <a:rPr lang="ka-GE" dirty="0" smtClean="0"/>
              <a:t>ფილოსოფიაში რენე დეკარტი - </a:t>
            </a:r>
            <a:r>
              <a:rPr lang="en-US" dirty="0" smtClean="0"/>
              <a:t>cogito ergo sum </a:t>
            </a:r>
          </a:p>
          <a:p>
            <a:r>
              <a:rPr lang="ka-GE" dirty="0" smtClean="0"/>
              <a:t>ხელი შეუწყო ცრურწმენებთან ბრძოლას და მეცნიერულ რევოლუციას</a:t>
            </a:r>
            <a:endParaRPr lang="en-US" dirty="0"/>
          </a:p>
        </p:txBody>
      </p:sp>
    </p:spTree>
    <p:extLst>
      <p:ext uri="{BB962C8B-B14F-4D97-AF65-F5344CB8AC3E}">
        <p14:creationId xmlns:p14="http://schemas.microsoft.com/office/powerpoint/2010/main" val="37489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დოგმატიზმი </a:t>
            </a:r>
            <a:r>
              <a:rPr lang="en-US" dirty="0" smtClean="0"/>
              <a:t>v. </a:t>
            </a:r>
            <a:r>
              <a:rPr lang="ka-GE" dirty="0" smtClean="0"/>
              <a:t>რაციონალიზმი</a:t>
            </a:r>
            <a:endParaRPr lang="en-US" dirty="0"/>
          </a:p>
        </p:txBody>
      </p:sp>
      <p:sp>
        <p:nvSpPr>
          <p:cNvPr id="3" name="Content Placeholder 2"/>
          <p:cNvSpPr>
            <a:spLocks noGrp="1"/>
          </p:cNvSpPr>
          <p:nvPr>
            <p:ph sz="half" idx="1"/>
          </p:nvPr>
        </p:nvSpPr>
        <p:spPr/>
        <p:txBody>
          <a:bodyPr>
            <a:normAutofit fontScale="92500" lnSpcReduction="10000"/>
          </a:bodyPr>
          <a:lstStyle/>
          <a:p>
            <a:r>
              <a:rPr lang="ka-GE" dirty="0" smtClean="0"/>
              <a:t>ღვთის ყოვლისმომცველობა დგას ადამიანურ გონიერებაზე უსასრულოდ მაღლა;</a:t>
            </a:r>
          </a:p>
          <a:p>
            <a:r>
              <a:rPr lang="ka-GE" dirty="0" smtClean="0"/>
              <a:t>გადაწყვეტილების საფუძველი არის რწმენა. </a:t>
            </a:r>
          </a:p>
          <a:p>
            <a:r>
              <a:rPr lang="ka-GE" dirty="0" smtClean="0"/>
              <a:t>ადამიანური აზროვნება იზღყდება დოკმებითა და ტოტალიტარული წესებით</a:t>
            </a:r>
          </a:p>
          <a:p>
            <a:r>
              <a:rPr lang="ka-GE" dirty="0" smtClean="0"/>
              <a:t>კარგს განსზაზღვრავს ბიბლია</a:t>
            </a:r>
            <a:endParaRPr lang="en-US" dirty="0"/>
          </a:p>
        </p:txBody>
      </p:sp>
      <p:sp>
        <p:nvSpPr>
          <p:cNvPr id="4" name="Content Placeholder 3"/>
          <p:cNvSpPr>
            <a:spLocks noGrp="1"/>
          </p:cNvSpPr>
          <p:nvPr>
            <p:ph sz="half" idx="2"/>
          </p:nvPr>
        </p:nvSpPr>
        <p:spPr/>
        <p:txBody>
          <a:bodyPr>
            <a:normAutofit fontScale="92500" lnSpcReduction="10000"/>
          </a:bodyPr>
          <a:lstStyle/>
          <a:p>
            <a:r>
              <a:rPr lang="ka-GE" dirty="0" smtClean="0"/>
              <a:t>ადამიანური გონი კონკურენციას უწევს რელიგიურ მოსაზრბებს;</a:t>
            </a:r>
          </a:p>
          <a:p>
            <a:r>
              <a:rPr lang="ka-GE" dirty="0" smtClean="0"/>
              <a:t>გონი/აზროვნება/ცოდნა ხდება გადაწყვეტილების წყარო</a:t>
            </a:r>
          </a:p>
          <a:p>
            <a:r>
              <a:rPr lang="ka-GE" dirty="0" smtClean="0"/>
              <a:t>გონიერების გამოყენება ეწინააღმდეგება აბსოლიტურ შეზღუდვებს თავისუფალ აზროვნებაზე</a:t>
            </a:r>
            <a:endParaRPr lang="ka-GE" dirty="0"/>
          </a:p>
          <a:p>
            <a:r>
              <a:rPr lang="ka-GE" dirty="0" smtClean="0"/>
              <a:t>კარგს განსაზღვრავს რაციონი/გონი</a:t>
            </a:r>
            <a:endParaRPr lang="en-US" dirty="0"/>
          </a:p>
        </p:txBody>
      </p:sp>
    </p:spTree>
    <p:extLst>
      <p:ext uri="{BB962C8B-B14F-4D97-AF65-F5344CB8AC3E}">
        <p14:creationId xmlns:p14="http://schemas.microsoft.com/office/powerpoint/2010/main" val="183005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იელის პროფესორის მილგრამის „მორჩილების“ ექსპერიმენტი (1961)</a:t>
            </a:r>
            <a:endParaRPr lang="en-US" dirty="0"/>
          </a:p>
        </p:txBody>
      </p:sp>
      <p:sp>
        <p:nvSpPr>
          <p:cNvPr id="3" name="Content Placeholder 2"/>
          <p:cNvSpPr>
            <a:spLocks noGrp="1"/>
          </p:cNvSpPr>
          <p:nvPr>
            <p:ph idx="1"/>
          </p:nvPr>
        </p:nvSpPr>
        <p:spPr/>
        <p:txBody>
          <a:bodyPr/>
          <a:lstStyle/>
          <a:p>
            <a:r>
              <a:rPr lang="ka-GE" dirty="0" smtClean="0"/>
              <a:t>ინსპირაცია - ფაშისტი ადოლფ აიხმანის სასამართლო იერუსალიმში (</a:t>
            </a:r>
            <a:r>
              <a:rPr lang="en-US" dirty="0" smtClean="0"/>
              <a:t>SS-</a:t>
            </a:r>
            <a:r>
              <a:rPr lang="ka-GE" dirty="0" smtClean="0"/>
              <a:t>ის პოლკოვნიკი, ჰოლოკოსტის თაონარგანიზატორი) </a:t>
            </a:r>
          </a:p>
          <a:p>
            <a:r>
              <a:rPr lang="ka-GE" dirty="0" smtClean="0"/>
              <a:t>საკვლევი კითხვა: შესაძლებელია დავუშვათ რომ აიხმანი და სხვა თანამზრახველები უბრალოდ ბრძანებას ასრულებდნენ? </a:t>
            </a:r>
          </a:p>
          <a:p>
            <a:r>
              <a:rPr lang="ka-GE" dirty="0" smtClean="0"/>
              <a:t>პროფესორ მილგრამის დასკვნით, კრიტიკულ სიტუაციებში ადამიანები ექცევიან ავტორიტარული ფიგურის გავლენის ქვეშ, ადვილად ხდებიან დესტრუქციული პროცესების აგენტები და იშვიათ შესწევთ ძალა აღუდგნენ ავტორიტეტის წყაროს. </a:t>
            </a:r>
            <a:endParaRPr lang="en-US" dirty="0"/>
          </a:p>
        </p:txBody>
      </p:sp>
    </p:spTree>
    <p:extLst>
      <p:ext uri="{BB962C8B-B14F-4D97-AF65-F5344CB8AC3E}">
        <p14:creationId xmlns:p14="http://schemas.microsoft.com/office/powerpoint/2010/main" val="334103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3. სეკულარულობა</a:t>
            </a:r>
            <a:endParaRPr lang="en-US" dirty="0"/>
          </a:p>
        </p:txBody>
      </p:sp>
      <p:sp>
        <p:nvSpPr>
          <p:cNvPr id="3" name="Content Placeholder 2"/>
          <p:cNvSpPr>
            <a:spLocks noGrp="1"/>
          </p:cNvSpPr>
          <p:nvPr>
            <p:ph idx="1"/>
          </p:nvPr>
        </p:nvSpPr>
        <p:spPr/>
        <p:txBody>
          <a:bodyPr>
            <a:normAutofit lnSpcReduction="10000"/>
          </a:bodyPr>
          <a:lstStyle/>
          <a:p>
            <a:r>
              <a:rPr lang="ka-GE" dirty="0" smtClean="0"/>
              <a:t>რელიგიისა და სახელმწიფოს გაყოფა კანონის მეშვეობით</a:t>
            </a:r>
          </a:p>
          <a:p>
            <a:r>
              <a:rPr lang="ka-GE" dirty="0" smtClean="0"/>
              <a:t>სეკულარობის წარმოშობის აუცილებელი წინაპირობა იყო რაციონალიზმი -&gt; მოთხოვნა გაიზარდა რათა სოციალური ცხოვრება დარგულირებულიყო რაციონალური და არა დოგმატური წესებით. </a:t>
            </a:r>
          </a:p>
          <a:p>
            <a:r>
              <a:rPr lang="ka-GE" dirty="0" smtClean="0"/>
              <a:t>მხოლოდ მკაცრი გაყოფის პირობებში არის შესაძლებელი მეცნიერების სრული თავისუფლება და შესაბამისად საზოგადოების განვითარების ხელშეწყობა. </a:t>
            </a:r>
          </a:p>
          <a:p>
            <a:r>
              <a:rPr lang="ka-GE" dirty="0" smtClean="0"/>
              <a:t>საფრანგეთის რევოლუციის მთავარი მოთხოვნა. უფრო ადრე ეტატისტები: მაკიაველი, ჰობსი, რუსო და სხვა განმანათლებლები</a:t>
            </a:r>
            <a:endParaRPr lang="en-US" dirty="0"/>
          </a:p>
        </p:txBody>
      </p:sp>
    </p:spTree>
    <p:extLst>
      <p:ext uri="{BB962C8B-B14F-4D97-AF65-F5344CB8AC3E}">
        <p14:creationId xmlns:p14="http://schemas.microsoft.com/office/powerpoint/2010/main" val="233800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რელიგია </a:t>
            </a:r>
            <a:r>
              <a:rPr lang="en-US" dirty="0" smtClean="0"/>
              <a:t>v. </a:t>
            </a:r>
            <a:r>
              <a:rPr lang="ka-GE" dirty="0" smtClean="0"/>
              <a:t>სეკულარობა</a:t>
            </a:r>
            <a:endParaRPr lang="en-US" dirty="0"/>
          </a:p>
        </p:txBody>
      </p:sp>
      <p:sp>
        <p:nvSpPr>
          <p:cNvPr id="3" name="Content Placeholder 2"/>
          <p:cNvSpPr>
            <a:spLocks noGrp="1"/>
          </p:cNvSpPr>
          <p:nvPr>
            <p:ph sz="half" idx="1"/>
          </p:nvPr>
        </p:nvSpPr>
        <p:spPr/>
        <p:txBody>
          <a:bodyPr/>
          <a:lstStyle/>
          <a:p>
            <a:r>
              <a:rPr lang="ka-GE" dirty="0" smtClean="0"/>
              <a:t>რელიგიის ინსტიტუტი ერეოდა როგორც კერძო ისე საჯარო საქმეებში</a:t>
            </a:r>
          </a:p>
          <a:p>
            <a:r>
              <a:rPr lang="ka-GE" dirty="0" smtClean="0"/>
              <a:t>პოლიტიკური და რელიგიური აზოვნება განუყოფელია</a:t>
            </a:r>
          </a:p>
          <a:p>
            <a:r>
              <a:rPr lang="ka-GE" dirty="0" smtClean="0"/>
              <a:t>ეროვნული ეკლესია და ეროვნული რეჟიმი ახდენენ ერთმანეთის ლეგიტიმაციას</a:t>
            </a:r>
            <a:endParaRPr lang="en-US" dirty="0"/>
          </a:p>
        </p:txBody>
      </p:sp>
      <p:sp>
        <p:nvSpPr>
          <p:cNvPr id="4" name="Content Placeholder 3"/>
          <p:cNvSpPr>
            <a:spLocks noGrp="1"/>
          </p:cNvSpPr>
          <p:nvPr>
            <p:ph sz="half" idx="2"/>
          </p:nvPr>
        </p:nvSpPr>
        <p:spPr/>
        <p:txBody>
          <a:bodyPr/>
          <a:lstStyle/>
          <a:p>
            <a:r>
              <a:rPr lang="ka-GE" dirty="0" smtClean="0"/>
              <a:t>რელიგიური წესები გავლენას ახდენს კერძო პირებზე </a:t>
            </a:r>
          </a:p>
          <a:p>
            <a:r>
              <a:rPr lang="ka-GE" dirty="0" smtClean="0"/>
              <a:t>პოლიტიკა და რელიგია გამიჯნულია</a:t>
            </a:r>
          </a:p>
          <a:p>
            <a:r>
              <a:rPr lang="ka-GE" dirty="0" smtClean="0"/>
              <a:t>სახელმწიფოს ლეგიტიმაციას ახდენს ამომრჩეველი, ეკლესიის ინსტიტუტის წყაროა მრევლი</a:t>
            </a:r>
            <a:endParaRPr lang="en-US" dirty="0"/>
          </a:p>
        </p:txBody>
      </p:sp>
    </p:spTree>
    <p:extLst>
      <p:ext uri="{BB962C8B-B14F-4D97-AF65-F5344CB8AC3E}">
        <p14:creationId xmlns:p14="http://schemas.microsoft.com/office/powerpoint/2010/main" val="53728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4. კანონის უზენაესობა</a:t>
            </a:r>
            <a:endParaRPr lang="en-US" dirty="0"/>
          </a:p>
        </p:txBody>
      </p:sp>
      <p:sp>
        <p:nvSpPr>
          <p:cNvPr id="3" name="Content Placeholder 2"/>
          <p:cNvSpPr>
            <a:spLocks noGrp="1"/>
          </p:cNvSpPr>
          <p:nvPr>
            <p:ph idx="1"/>
          </p:nvPr>
        </p:nvSpPr>
        <p:spPr/>
        <p:txBody>
          <a:bodyPr>
            <a:normAutofit fontScale="92500" lnSpcReduction="10000"/>
          </a:bodyPr>
          <a:lstStyle/>
          <a:p>
            <a:r>
              <a:rPr lang="ka-GE" dirty="0" smtClean="0"/>
              <a:t>ფესვები აქვს განმანათლებლობის ეპოქაში ხოლო გარდამტეხი მომენტი არის საფრანგეთის რევოლუცია (1789)</a:t>
            </a:r>
          </a:p>
          <a:p>
            <a:r>
              <a:rPr lang="ka-GE" dirty="0" smtClean="0"/>
              <a:t>გასაგები და ნათელი, რაციონალიზმზე დაფუძნებული კანონები და რეგულაციები ქმნიან კანონის უზნაესობის საფუძველს.</a:t>
            </a:r>
          </a:p>
          <a:p>
            <a:pPr lvl="1"/>
            <a:r>
              <a:rPr lang="ka-GE" dirty="0" smtClean="0"/>
              <a:t>ძირითადი უფლებები და თავისუფლებები</a:t>
            </a:r>
          </a:p>
          <a:p>
            <a:pPr lvl="1"/>
            <a:r>
              <a:rPr lang="ka-GE" dirty="0" smtClean="0"/>
              <a:t>ძალაუფლების დანაწევრება</a:t>
            </a:r>
          </a:p>
          <a:p>
            <a:pPr lvl="1"/>
            <a:r>
              <a:rPr lang="ka-GE" dirty="0" smtClean="0"/>
              <a:t>მთავრობის ქმედებათა პროგნოზირებადობა და გათვლადობა (კანონიერება, პროპორციულობა, წესების ადაპტირება). </a:t>
            </a:r>
          </a:p>
          <a:p>
            <a:pPr lvl="1"/>
            <a:r>
              <a:rPr lang="ka-GE" dirty="0" smtClean="0"/>
              <a:t>უსაფრთხოების მექანიზმები - </a:t>
            </a:r>
            <a:r>
              <a:rPr lang="en-US" dirty="0" smtClean="0"/>
              <a:t>checks and balances </a:t>
            </a:r>
            <a:endParaRPr lang="ka-GE" dirty="0" smtClean="0"/>
          </a:p>
          <a:p>
            <a:r>
              <a:rPr lang="ka-GE" dirty="0" smtClean="0"/>
              <a:t>საფრანგეთის რევოლუციის მნიშვნელოვანი მოთხოვნა </a:t>
            </a:r>
          </a:p>
          <a:p>
            <a:r>
              <a:rPr lang="ka-GE" dirty="0" smtClean="0">
                <a:effectLst/>
              </a:rPr>
              <a:t>საფრანგეთის მამაკაცისა და მოქალაქის უფლებათა დეკლარაცია (1789 წ.) და აშშ-ის კონსტიტუცია და „უფლებათა ბილი“ (1791 წ.).</a:t>
            </a:r>
            <a:endParaRPr lang="ka-GE" dirty="0" smtClean="0"/>
          </a:p>
          <a:p>
            <a:pPr lvl="1"/>
            <a:endParaRPr lang="ka-GE" dirty="0" smtClean="0"/>
          </a:p>
          <a:p>
            <a:pPr lvl="1"/>
            <a:endParaRPr lang="ka-GE" dirty="0" smtClean="0"/>
          </a:p>
          <a:p>
            <a:pPr lvl="1"/>
            <a:endParaRPr lang="ka-GE" dirty="0" smtClean="0"/>
          </a:p>
        </p:txBody>
      </p:sp>
    </p:spTree>
    <p:extLst>
      <p:ext uri="{BB962C8B-B14F-4D97-AF65-F5344CB8AC3E}">
        <p14:creationId xmlns:p14="http://schemas.microsoft.com/office/powerpoint/2010/main" val="197750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5. დემოკრატია</a:t>
            </a:r>
            <a:endParaRPr lang="en-US" dirty="0"/>
          </a:p>
        </p:txBody>
      </p:sp>
      <p:sp>
        <p:nvSpPr>
          <p:cNvPr id="3" name="Content Placeholder 2"/>
          <p:cNvSpPr>
            <a:spLocks noGrp="1"/>
          </p:cNvSpPr>
          <p:nvPr>
            <p:ph idx="1"/>
          </p:nvPr>
        </p:nvSpPr>
        <p:spPr/>
        <p:txBody>
          <a:bodyPr>
            <a:normAutofit/>
          </a:bodyPr>
          <a:lstStyle/>
          <a:p>
            <a:r>
              <a:rPr lang="ka-GE" dirty="0" smtClean="0"/>
              <a:t>მართვის წყარო/სუვერენიტეტი არის ხალხის ხელში</a:t>
            </a:r>
          </a:p>
          <a:p>
            <a:r>
              <a:rPr lang="ka-GE" dirty="0" smtClean="0"/>
              <a:t>მმართველები არიან ხალხის არჩეულნი თავისუფალი და საყოველთაო არჩევნების გზით </a:t>
            </a:r>
          </a:p>
          <a:p>
            <a:pPr lvl="1"/>
            <a:r>
              <a:rPr lang="ka-GE" dirty="0" smtClean="0"/>
              <a:t>თავისუფალი არჩევნები</a:t>
            </a:r>
          </a:p>
          <a:p>
            <a:pPr lvl="1"/>
            <a:r>
              <a:rPr lang="ka-GE" dirty="0" smtClean="0"/>
              <a:t>დემოკრატიული კონსტიტუტცია და კანონის უზენაესობა</a:t>
            </a:r>
          </a:p>
          <a:p>
            <a:pPr lvl="1"/>
            <a:r>
              <a:rPr lang="ka-GE" dirty="0" smtClean="0"/>
              <a:t>ოპოზიცია</a:t>
            </a:r>
          </a:p>
          <a:p>
            <a:pPr lvl="1"/>
            <a:endParaRPr lang="ka-GE" dirty="0"/>
          </a:p>
          <a:p>
            <a:r>
              <a:rPr lang="ka-GE" dirty="0" smtClean="0"/>
              <a:t>თანამედროვე ეპოქის პირველი დემოკრატიები: </a:t>
            </a:r>
          </a:p>
          <a:p>
            <a:pPr lvl="1"/>
            <a:r>
              <a:rPr lang="ka-GE" dirty="0" smtClean="0"/>
              <a:t>აშშ - 1787</a:t>
            </a:r>
            <a:endParaRPr lang="en-US" dirty="0"/>
          </a:p>
          <a:p>
            <a:pPr lvl="1"/>
            <a:r>
              <a:rPr lang="ka-GE" dirty="0" smtClean="0"/>
              <a:t>პოლონეთი და საფრანგეთი 1791</a:t>
            </a:r>
            <a:endParaRPr lang="en-US" dirty="0"/>
          </a:p>
        </p:txBody>
      </p:sp>
    </p:spTree>
    <p:extLst>
      <p:ext uri="{BB962C8B-B14F-4D97-AF65-F5344CB8AC3E}">
        <p14:creationId xmlns:p14="http://schemas.microsoft.com/office/powerpoint/2010/main" val="367707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6. ადამიანის უფლებები</a:t>
            </a:r>
            <a:endParaRPr lang="en-US" dirty="0"/>
          </a:p>
        </p:txBody>
      </p:sp>
      <p:sp>
        <p:nvSpPr>
          <p:cNvPr id="3" name="Content Placeholder 2"/>
          <p:cNvSpPr>
            <a:spLocks noGrp="1"/>
          </p:cNvSpPr>
          <p:nvPr>
            <p:ph idx="1"/>
          </p:nvPr>
        </p:nvSpPr>
        <p:spPr/>
        <p:txBody>
          <a:bodyPr/>
          <a:lstStyle/>
          <a:p>
            <a:r>
              <a:rPr lang="ka-GE" dirty="0" smtClean="0"/>
              <a:t>ადამიანის უფლებების უნივერსალური დეკლარაცია </a:t>
            </a:r>
          </a:p>
          <a:p>
            <a:pPr marL="0" indent="0">
              <a:buNone/>
            </a:pPr>
            <a:endParaRPr lang="ka-GE" dirty="0" smtClean="0"/>
          </a:p>
          <a:p>
            <a:r>
              <a:rPr lang="en-US" dirty="0" err="1" smtClean="0"/>
              <a:t>ადამიანის</a:t>
            </a:r>
            <a:r>
              <a:rPr lang="en-US" dirty="0" smtClean="0"/>
              <a:t> </a:t>
            </a:r>
            <a:r>
              <a:rPr lang="en-US" dirty="0" err="1"/>
              <a:t>უფლებათა</a:t>
            </a:r>
            <a:r>
              <a:rPr lang="en-US" dirty="0"/>
              <a:t> </a:t>
            </a:r>
            <a:r>
              <a:rPr lang="en-US" dirty="0" err="1" smtClean="0"/>
              <a:t>ევროპულ</a:t>
            </a:r>
            <a:r>
              <a:rPr lang="ka-GE" dirty="0" smtClean="0"/>
              <a:t>ი</a:t>
            </a:r>
            <a:r>
              <a:rPr lang="en-US" dirty="0" smtClean="0"/>
              <a:t> </a:t>
            </a:r>
            <a:r>
              <a:rPr lang="en-US" dirty="0" err="1" smtClean="0"/>
              <a:t>კონვენცია</a:t>
            </a:r>
            <a:r>
              <a:rPr lang="en-US" dirty="0" smtClean="0"/>
              <a:t> </a:t>
            </a:r>
            <a:r>
              <a:rPr lang="en-US" dirty="0"/>
              <a:t>- </a:t>
            </a:r>
            <a:r>
              <a:rPr lang="en-US" dirty="0" smtClean="0"/>
              <a:t>ECHR</a:t>
            </a:r>
            <a:r>
              <a:rPr lang="ka-GE" dirty="0" smtClean="0"/>
              <a:t> </a:t>
            </a:r>
          </a:p>
          <a:p>
            <a:pPr marL="0" indent="0">
              <a:buNone/>
            </a:pPr>
            <a:endParaRPr lang="ka-GE" dirty="0" smtClean="0"/>
          </a:p>
          <a:p>
            <a:r>
              <a:rPr lang="ka-GE" dirty="0" smtClean="0"/>
              <a:t>ფუნდამენტური უფლებების ქარტია (</a:t>
            </a:r>
            <a:r>
              <a:rPr lang="en-US" i="1" dirty="0" smtClean="0"/>
              <a:t>The </a:t>
            </a:r>
            <a:r>
              <a:rPr lang="en-US" b="1" i="1" dirty="0" smtClean="0"/>
              <a:t>Charter of Fundamental Rights of the European Union</a:t>
            </a:r>
            <a:r>
              <a:rPr lang="ka-GE" b="1" i="1" dirty="0" smtClean="0"/>
              <a:t>)</a:t>
            </a:r>
            <a:r>
              <a:rPr lang="ka-GE"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11631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4000" dirty="0" smtClean="0"/>
              <a:t>ფასეულობები ევროკავშირის ხელშეკრულებებში</a:t>
            </a:r>
            <a:endParaRPr lang="en-US" sz="4000" dirty="0"/>
          </a:p>
        </p:txBody>
      </p:sp>
      <p:sp>
        <p:nvSpPr>
          <p:cNvPr id="3" name="Content Placeholder 2"/>
          <p:cNvSpPr>
            <a:spLocks noGrp="1"/>
          </p:cNvSpPr>
          <p:nvPr>
            <p:ph idx="1"/>
          </p:nvPr>
        </p:nvSpPr>
        <p:spPr/>
        <p:txBody>
          <a:bodyPr>
            <a:normAutofit fontScale="85000" lnSpcReduction="20000"/>
          </a:bodyPr>
          <a:lstStyle/>
          <a:p>
            <a:r>
              <a:rPr lang="ka-GE" dirty="0" smtClean="0"/>
              <a:t>ლისაბონის ხელშეკრულებაში ჩადებულია ევროკავშირის </a:t>
            </a:r>
            <a:r>
              <a:rPr lang="ka-GE" b="1" dirty="0" smtClean="0"/>
              <a:t>ღირებულებების, მიზნებისა და პრინციპების აღწერა.</a:t>
            </a:r>
            <a:r>
              <a:rPr lang="ka-GE" dirty="0" smtClean="0"/>
              <a:t> </a:t>
            </a:r>
          </a:p>
          <a:p>
            <a:r>
              <a:rPr lang="ka-GE" dirty="0" smtClean="0"/>
              <a:t>ფუნდამენტური </a:t>
            </a:r>
            <a:r>
              <a:rPr lang="ka-GE" dirty="0"/>
              <a:t>უფლებების ქარტია (</a:t>
            </a:r>
            <a:r>
              <a:rPr lang="en-US" i="1" dirty="0"/>
              <a:t>The </a:t>
            </a:r>
            <a:r>
              <a:rPr lang="en-US" b="1" i="1" dirty="0"/>
              <a:t>Charter of Fundamental Rights of the European Union</a:t>
            </a:r>
            <a:r>
              <a:rPr lang="ka-GE" b="1" i="1" dirty="0"/>
              <a:t>)</a:t>
            </a:r>
            <a:r>
              <a:rPr lang="ka-GE" dirty="0"/>
              <a:t> გახდა ხეშეკრულების შემადგენელი ნაწილი (ლისაბონის ხელშეკრულების მეექვსე მუხლი</a:t>
            </a:r>
            <a:r>
              <a:rPr lang="ka-GE" dirty="0" smtClean="0"/>
              <a:t>). ქარტიის პრეამბულაში ვკითხულობთ: </a:t>
            </a:r>
          </a:p>
          <a:p>
            <a:pPr marL="0" indent="0">
              <a:buNone/>
            </a:pPr>
            <a:endParaRPr lang="en-US" dirty="0" smtClean="0"/>
          </a:p>
          <a:p>
            <a:pPr marL="0" indent="0" algn="ctr">
              <a:buNone/>
            </a:pPr>
            <a:r>
              <a:rPr lang="en-US" dirty="0"/>
              <a:t>The peoples of Europe, in creating an ever closer union among them, are resolved to share a peaceful future based on </a:t>
            </a:r>
            <a:r>
              <a:rPr lang="en-US" b="1" dirty="0"/>
              <a:t>common values.</a:t>
            </a:r>
          </a:p>
          <a:p>
            <a:pPr marL="0" indent="0" algn="ctr">
              <a:buNone/>
            </a:pPr>
            <a:r>
              <a:rPr lang="en-US" dirty="0"/>
              <a:t>Conscious of its spiritual and moral heritage, the Union is founded on the indivisible, universal </a:t>
            </a:r>
            <a:r>
              <a:rPr lang="en-US" b="1" dirty="0"/>
              <a:t>values </a:t>
            </a:r>
            <a:r>
              <a:rPr lang="en-US" dirty="0"/>
              <a:t>of </a:t>
            </a:r>
            <a:r>
              <a:rPr lang="en-US" dirty="0">
                <a:solidFill>
                  <a:srgbClr val="FF0000"/>
                </a:solidFill>
              </a:rPr>
              <a:t>human dignity, freedom, equality and solidarity</a:t>
            </a:r>
            <a:r>
              <a:rPr lang="en-US" dirty="0"/>
              <a:t>; it is based on the principles of </a:t>
            </a:r>
            <a:r>
              <a:rPr lang="en-US" dirty="0">
                <a:solidFill>
                  <a:srgbClr val="FF0000"/>
                </a:solidFill>
              </a:rPr>
              <a:t>democracy and the rule of law</a:t>
            </a:r>
            <a:r>
              <a:rPr lang="en-US" dirty="0"/>
              <a:t>. It places the individual at the heart of its activities, by establishing the citizenship of the Union and by creating an area of freedom, security and justice.</a:t>
            </a:r>
          </a:p>
          <a:p>
            <a:endParaRPr lang="en-US" dirty="0" smtClean="0"/>
          </a:p>
          <a:p>
            <a:endParaRPr lang="en-US" dirty="0"/>
          </a:p>
        </p:txBody>
      </p:sp>
    </p:spTree>
    <p:extLst>
      <p:ext uri="{BB962C8B-B14F-4D97-AF65-F5344CB8AC3E}">
        <p14:creationId xmlns:p14="http://schemas.microsoft.com/office/powerpoint/2010/main" val="349203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რა არის ღირებულება (ფასეულობა)? </a:t>
            </a:r>
            <a:endParaRPr lang="en-US" dirty="0"/>
          </a:p>
        </p:txBody>
      </p:sp>
      <p:sp>
        <p:nvSpPr>
          <p:cNvPr id="3" name="Content Placeholder 2"/>
          <p:cNvSpPr>
            <a:spLocks noGrp="1"/>
          </p:cNvSpPr>
          <p:nvPr>
            <p:ph idx="1"/>
          </p:nvPr>
        </p:nvSpPr>
        <p:spPr>
          <a:xfrm>
            <a:off x="680484" y="1690688"/>
            <a:ext cx="10673316" cy="4486275"/>
          </a:xfrm>
        </p:spPr>
        <p:txBody>
          <a:bodyPr>
            <a:normAutofit fontScale="92500" lnSpcReduction="20000"/>
          </a:bodyPr>
          <a:lstStyle/>
          <a:p>
            <a:r>
              <a:rPr lang="en-US" dirty="0" err="1" smtClean="0"/>
              <a:t>მეტ-ნაკლებად</a:t>
            </a:r>
            <a:r>
              <a:rPr lang="en-US" dirty="0" smtClean="0"/>
              <a:t> </a:t>
            </a:r>
            <a:r>
              <a:rPr lang="en-US" dirty="0" err="1"/>
              <a:t>აღიარებული</a:t>
            </a:r>
            <a:r>
              <a:rPr lang="en-US" dirty="0"/>
              <a:t> </a:t>
            </a:r>
            <a:r>
              <a:rPr lang="en-US" dirty="0" err="1"/>
              <a:t>პოლიტიკური</a:t>
            </a:r>
            <a:r>
              <a:rPr lang="en-US" dirty="0"/>
              <a:t> </a:t>
            </a:r>
            <a:r>
              <a:rPr lang="en-US" dirty="0" err="1"/>
              <a:t>ქცევის</a:t>
            </a:r>
            <a:r>
              <a:rPr lang="en-US" dirty="0"/>
              <a:t> </a:t>
            </a:r>
            <a:r>
              <a:rPr lang="en-US" dirty="0" err="1"/>
              <a:t>სტანდარტები</a:t>
            </a:r>
            <a:r>
              <a:rPr lang="en-US" dirty="0"/>
              <a:t>, </a:t>
            </a:r>
            <a:r>
              <a:rPr lang="en-US" dirty="0" err="1"/>
              <a:t>ანუ</a:t>
            </a:r>
            <a:r>
              <a:rPr lang="en-US" dirty="0"/>
              <a:t> </a:t>
            </a:r>
            <a:r>
              <a:rPr lang="en-US" dirty="0" err="1"/>
              <a:t>საზოგადოებისა</a:t>
            </a:r>
            <a:r>
              <a:rPr lang="en-US" dirty="0"/>
              <a:t> </a:t>
            </a:r>
            <a:r>
              <a:rPr lang="en-US" dirty="0" err="1"/>
              <a:t>და</a:t>
            </a:r>
            <a:r>
              <a:rPr lang="en-US" dirty="0"/>
              <a:t> </a:t>
            </a:r>
            <a:r>
              <a:rPr lang="en-US" dirty="0" err="1"/>
              <a:t>გარკვეული</a:t>
            </a:r>
            <a:r>
              <a:rPr lang="en-US" dirty="0"/>
              <a:t> </a:t>
            </a:r>
            <a:r>
              <a:rPr lang="en-US" dirty="0" err="1"/>
              <a:t>სოციალური</a:t>
            </a:r>
            <a:r>
              <a:rPr lang="en-US" dirty="0"/>
              <a:t> </a:t>
            </a:r>
            <a:r>
              <a:rPr lang="en-US" dirty="0" err="1"/>
              <a:t>ჯგუფის</a:t>
            </a:r>
            <a:r>
              <a:rPr lang="en-US" dirty="0"/>
              <a:t> </a:t>
            </a:r>
            <a:r>
              <a:rPr lang="en-US" dirty="0" err="1"/>
              <a:t>შეხედულებები</a:t>
            </a:r>
            <a:r>
              <a:rPr lang="en-US" dirty="0"/>
              <a:t> </a:t>
            </a:r>
            <a:r>
              <a:rPr lang="en-US" dirty="0" err="1"/>
              <a:t>პოლიტიკური</a:t>
            </a:r>
            <a:r>
              <a:rPr lang="en-US" dirty="0"/>
              <a:t> </a:t>
            </a:r>
            <a:r>
              <a:rPr lang="en-US" dirty="0" err="1"/>
              <a:t>მიზნების</a:t>
            </a:r>
            <a:r>
              <a:rPr lang="en-US" dirty="0"/>
              <a:t> </a:t>
            </a:r>
            <a:r>
              <a:rPr lang="en-US" dirty="0" err="1" smtClean="0"/>
              <a:t>შესახებ</a:t>
            </a:r>
            <a:r>
              <a:rPr lang="en-US" dirty="0"/>
              <a:t>, </a:t>
            </a:r>
            <a:r>
              <a:rPr lang="en-US" dirty="0" err="1"/>
              <a:t>რომლებსაც</a:t>
            </a:r>
            <a:r>
              <a:rPr lang="en-US" dirty="0"/>
              <a:t> </a:t>
            </a:r>
            <a:r>
              <a:rPr lang="en-US" dirty="0" err="1"/>
              <a:t>ამ</a:t>
            </a:r>
            <a:r>
              <a:rPr lang="en-US" dirty="0"/>
              <a:t> </a:t>
            </a:r>
            <a:r>
              <a:rPr lang="en-US" dirty="0" err="1"/>
              <a:t>მიზნების</a:t>
            </a:r>
            <a:r>
              <a:rPr lang="en-US" dirty="0"/>
              <a:t> </a:t>
            </a:r>
            <a:r>
              <a:rPr lang="en-US" dirty="0" err="1"/>
              <a:t>განხორციელებისაკენ</a:t>
            </a:r>
            <a:r>
              <a:rPr lang="en-US" dirty="0"/>
              <a:t> </a:t>
            </a:r>
            <a:r>
              <a:rPr lang="en-US" dirty="0" err="1"/>
              <a:t>მივყავართ</a:t>
            </a:r>
            <a:r>
              <a:rPr lang="en-US" dirty="0"/>
              <a:t>. </a:t>
            </a:r>
          </a:p>
          <a:p>
            <a:r>
              <a:rPr lang="ka-GE" dirty="0"/>
              <a:t>მათ </a:t>
            </a:r>
            <a:r>
              <a:rPr lang="en-US" dirty="0" err="1"/>
              <a:t>საფუძველზე</a:t>
            </a:r>
            <a:r>
              <a:rPr lang="en-US" dirty="0"/>
              <a:t> </a:t>
            </a:r>
            <a:r>
              <a:rPr lang="en-US" dirty="0" err="1"/>
              <a:t>მიიღწევა</a:t>
            </a:r>
            <a:r>
              <a:rPr lang="en-US" dirty="0"/>
              <a:t> </a:t>
            </a:r>
            <a:r>
              <a:rPr lang="en-US" dirty="0" err="1"/>
              <a:t>სოციალური</a:t>
            </a:r>
            <a:r>
              <a:rPr lang="en-US" dirty="0"/>
              <a:t> </a:t>
            </a:r>
            <a:r>
              <a:rPr lang="en-US" dirty="0" err="1"/>
              <a:t>და</a:t>
            </a:r>
            <a:r>
              <a:rPr lang="en-US" dirty="0"/>
              <a:t> </a:t>
            </a:r>
            <a:r>
              <a:rPr lang="en-US" dirty="0" err="1"/>
              <a:t>პოლიტიკური</a:t>
            </a:r>
            <a:r>
              <a:rPr lang="en-US" dirty="0"/>
              <a:t> </a:t>
            </a:r>
            <a:r>
              <a:rPr lang="en-US" dirty="0" err="1"/>
              <a:t>თანხმობა</a:t>
            </a:r>
            <a:r>
              <a:rPr lang="en-US" dirty="0"/>
              <a:t>. </a:t>
            </a:r>
          </a:p>
          <a:p>
            <a:r>
              <a:rPr lang="en-US" dirty="0" err="1"/>
              <a:t>იგი</a:t>
            </a:r>
            <a:r>
              <a:rPr lang="en-US" dirty="0"/>
              <a:t> </a:t>
            </a:r>
            <a:r>
              <a:rPr lang="en-US" dirty="0" err="1"/>
              <a:t>პოლიტიკური</a:t>
            </a:r>
            <a:r>
              <a:rPr lang="en-US" dirty="0"/>
              <a:t> </a:t>
            </a:r>
            <a:r>
              <a:rPr lang="en-US" dirty="0" err="1"/>
              <a:t>კულტურისა</a:t>
            </a:r>
            <a:r>
              <a:rPr lang="en-US" dirty="0"/>
              <a:t> </a:t>
            </a:r>
            <a:r>
              <a:rPr lang="en-US" dirty="0" err="1"/>
              <a:t>და</a:t>
            </a:r>
            <a:r>
              <a:rPr lang="en-US" dirty="0"/>
              <a:t> </a:t>
            </a:r>
            <a:r>
              <a:rPr lang="en-US" dirty="0" err="1"/>
              <a:t>სოციალური</a:t>
            </a:r>
            <a:r>
              <a:rPr lang="en-US" dirty="0"/>
              <a:t> </a:t>
            </a:r>
            <a:r>
              <a:rPr lang="en-US" dirty="0" err="1"/>
              <a:t>სისტემის</a:t>
            </a:r>
            <a:r>
              <a:rPr lang="en-US" dirty="0"/>
              <a:t> </a:t>
            </a:r>
            <a:r>
              <a:rPr lang="en-US" dirty="0" err="1"/>
              <a:t>რეგულაციის</a:t>
            </a:r>
            <a:r>
              <a:rPr lang="en-US" dirty="0"/>
              <a:t> </a:t>
            </a:r>
            <a:r>
              <a:rPr lang="en-US" dirty="0" err="1"/>
              <a:t>უმნიშვნელოვანესი</a:t>
            </a:r>
            <a:r>
              <a:rPr lang="en-US" dirty="0"/>
              <a:t> </a:t>
            </a:r>
            <a:r>
              <a:rPr lang="en-US" dirty="0" err="1"/>
              <a:t>ელემენტია</a:t>
            </a:r>
            <a:r>
              <a:rPr lang="en-US" dirty="0"/>
              <a:t>, </a:t>
            </a:r>
            <a:r>
              <a:rPr lang="en-US" dirty="0" err="1"/>
              <a:t>და</a:t>
            </a:r>
            <a:r>
              <a:rPr lang="en-US" dirty="0"/>
              <a:t> </a:t>
            </a:r>
            <a:r>
              <a:rPr lang="en-US" dirty="0" err="1"/>
              <a:t>უზრუნველყოფს</a:t>
            </a:r>
            <a:r>
              <a:rPr lang="en-US" dirty="0"/>
              <a:t> </a:t>
            </a:r>
            <a:r>
              <a:rPr lang="en-US" dirty="0" err="1"/>
              <a:t>ასეთი</a:t>
            </a:r>
            <a:r>
              <a:rPr lang="en-US" dirty="0"/>
              <a:t> </a:t>
            </a:r>
            <a:r>
              <a:rPr lang="en-US" dirty="0" err="1"/>
              <a:t>რეგულაციის</a:t>
            </a:r>
            <a:r>
              <a:rPr lang="en-US" dirty="0"/>
              <a:t> </a:t>
            </a:r>
            <a:r>
              <a:rPr lang="en-US" dirty="0" err="1" smtClean="0"/>
              <a:t>საერ</a:t>
            </a:r>
            <a:r>
              <a:rPr lang="ka-GE" dirty="0" smtClean="0"/>
              <a:t>თო </a:t>
            </a:r>
            <a:r>
              <a:rPr lang="en-US" dirty="0" err="1" smtClean="0"/>
              <a:t>ხაზს</a:t>
            </a:r>
            <a:r>
              <a:rPr lang="en-US" dirty="0"/>
              <a:t>. </a:t>
            </a:r>
          </a:p>
          <a:p>
            <a:r>
              <a:rPr lang="ka-GE" dirty="0"/>
              <a:t>მათ </a:t>
            </a:r>
            <a:r>
              <a:rPr lang="en-US" dirty="0" err="1"/>
              <a:t>საფუძველზე</a:t>
            </a:r>
            <a:r>
              <a:rPr lang="en-US" dirty="0"/>
              <a:t> </a:t>
            </a:r>
            <a:r>
              <a:rPr lang="ka-GE" dirty="0"/>
              <a:t>ხდება </a:t>
            </a:r>
            <a:r>
              <a:rPr lang="en-US" dirty="0" err="1"/>
              <a:t>სოციალური</a:t>
            </a:r>
            <a:r>
              <a:rPr lang="en-US" dirty="0"/>
              <a:t> </a:t>
            </a:r>
            <a:r>
              <a:rPr lang="en-US" dirty="0" err="1"/>
              <a:t>და</a:t>
            </a:r>
            <a:r>
              <a:rPr lang="en-US" dirty="0"/>
              <a:t> </a:t>
            </a:r>
            <a:r>
              <a:rPr lang="en-US" dirty="0" err="1"/>
              <a:t>პოლიტიკური</a:t>
            </a:r>
            <a:r>
              <a:rPr lang="en-US" dirty="0"/>
              <a:t> </a:t>
            </a:r>
            <a:r>
              <a:rPr lang="en-US" dirty="0" err="1"/>
              <a:t>ნორმები</a:t>
            </a:r>
            <a:r>
              <a:rPr lang="ka-GE" dirty="0"/>
              <a:t>ს ფორმირება</a:t>
            </a:r>
            <a:r>
              <a:rPr lang="en-US" dirty="0"/>
              <a:t>. </a:t>
            </a:r>
            <a:r>
              <a:rPr lang="ka-GE" dirty="0" smtClean="0"/>
              <a:t>მაგალითად</a:t>
            </a:r>
            <a:r>
              <a:rPr lang="ka-GE" dirty="0"/>
              <a:t>: </a:t>
            </a:r>
            <a:r>
              <a:rPr lang="en-US" dirty="0" err="1"/>
              <a:t>პიროვნების</a:t>
            </a:r>
            <a:r>
              <a:rPr lang="en-US" dirty="0"/>
              <a:t> </a:t>
            </a:r>
            <a:r>
              <a:rPr lang="en-US" dirty="0" err="1"/>
              <a:t>თავისუფლება</a:t>
            </a:r>
            <a:r>
              <a:rPr lang="en-US" dirty="0"/>
              <a:t>, </a:t>
            </a:r>
            <a:r>
              <a:rPr lang="en-US" dirty="0" err="1"/>
              <a:t>სამართლებრივი</a:t>
            </a:r>
            <a:r>
              <a:rPr lang="en-US" dirty="0"/>
              <a:t> </a:t>
            </a:r>
            <a:r>
              <a:rPr lang="en-US" dirty="0" err="1"/>
              <a:t>სახელმწიფო</a:t>
            </a:r>
            <a:r>
              <a:rPr lang="en-US" dirty="0"/>
              <a:t>, </a:t>
            </a:r>
            <a:r>
              <a:rPr lang="en-US" dirty="0" err="1"/>
              <a:t>მშვიდობა</a:t>
            </a:r>
            <a:r>
              <a:rPr lang="en-US" dirty="0"/>
              <a:t>, </a:t>
            </a:r>
            <a:r>
              <a:rPr lang="en-US" dirty="0" err="1"/>
              <a:t>თანასწორობა</a:t>
            </a:r>
            <a:r>
              <a:rPr lang="en-US" dirty="0"/>
              <a:t> (</a:t>
            </a:r>
            <a:r>
              <a:rPr lang="ka-GE" dirty="0"/>
              <a:t>გენდერული, სოციალური)</a:t>
            </a:r>
            <a:r>
              <a:rPr lang="en-US" dirty="0"/>
              <a:t>, </a:t>
            </a:r>
            <a:r>
              <a:rPr lang="en-US" dirty="0" err="1"/>
              <a:t>მოქალაქეობრივი</a:t>
            </a:r>
            <a:r>
              <a:rPr lang="en-US" dirty="0"/>
              <a:t> </a:t>
            </a:r>
            <a:r>
              <a:rPr lang="en-US" dirty="0" err="1"/>
              <a:t>მოვალეობა</a:t>
            </a:r>
            <a:r>
              <a:rPr lang="en-US" dirty="0"/>
              <a:t> </a:t>
            </a:r>
            <a:r>
              <a:rPr lang="en-US" dirty="0" err="1"/>
              <a:t>და</a:t>
            </a:r>
            <a:r>
              <a:rPr lang="en-US" dirty="0"/>
              <a:t> </a:t>
            </a:r>
            <a:r>
              <a:rPr lang="en-US" dirty="0" err="1"/>
              <a:t>სხვ</a:t>
            </a:r>
            <a:r>
              <a:rPr lang="ka-GE" dirty="0"/>
              <a:t>. </a:t>
            </a:r>
            <a:endParaRPr lang="en-US" dirty="0"/>
          </a:p>
          <a:p>
            <a:endParaRPr lang="en-US" dirty="0"/>
          </a:p>
        </p:txBody>
      </p:sp>
    </p:spTree>
    <p:extLst>
      <p:ext uri="{BB962C8B-B14F-4D97-AF65-F5344CB8AC3E}">
        <p14:creationId xmlns:p14="http://schemas.microsoft.com/office/powerpoint/2010/main" val="5982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4" y="899886"/>
            <a:ext cx="10515600" cy="5639934"/>
          </a:xfrm>
        </p:spPr>
        <p:txBody>
          <a:bodyPr>
            <a:normAutofit fontScale="85000" lnSpcReduction="20000"/>
          </a:bodyPr>
          <a:lstStyle/>
          <a:p>
            <a:r>
              <a:rPr lang="ka-GE" dirty="0"/>
              <a:t>ლისაბონის ხელშეკრულების მუხლი 1ა: </a:t>
            </a:r>
            <a:endParaRPr lang="en-US" dirty="0"/>
          </a:p>
          <a:p>
            <a:r>
              <a:rPr lang="en-US" dirty="0" smtClean="0"/>
              <a:t>The </a:t>
            </a:r>
            <a:r>
              <a:rPr lang="en-US" dirty="0"/>
              <a:t>Union is founded on </a:t>
            </a:r>
            <a:r>
              <a:rPr lang="en-US" b="1" dirty="0"/>
              <a:t>the values</a:t>
            </a:r>
            <a:r>
              <a:rPr lang="en-US" dirty="0"/>
              <a:t> of </a:t>
            </a:r>
            <a:r>
              <a:rPr lang="en-US" u="sng" dirty="0"/>
              <a:t>respect for human dignity, freedom, democracy, equality, the rule of law and respect for human rights, including the rights of persons belonging to minorities</a:t>
            </a:r>
            <a:r>
              <a:rPr lang="en-US" dirty="0"/>
              <a:t>. These values are common to the Member States in a society in which </a:t>
            </a:r>
            <a:r>
              <a:rPr lang="en-US" u="sng" dirty="0"/>
              <a:t>pluralism, non-discrimination, tolerance, justice, solidarity and equality between women and men prevail</a:t>
            </a:r>
            <a:r>
              <a:rPr lang="en-US" dirty="0"/>
              <a:t>.’.</a:t>
            </a:r>
          </a:p>
          <a:p>
            <a:r>
              <a:rPr lang="ka-GE" dirty="0" smtClean="0"/>
              <a:t>ევროკავშირის მიზნებია</a:t>
            </a:r>
            <a:r>
              <a:rPr lang="ka-GE" dirty="0"/>
              <a:t> </a:t>
            </a:r>
            <a:r>
              <a:rPr lang="ka-GE" dirty="0" smtClean="0"/>
              <a:t>(</a:t>
            </a:r>
            <a:r>
              <a:rPr lang="en-US" i="1" dirty="0" smtClean="0"/>
              <a:t>‘Article</a:t>
            </a:r>
            <a:r>
              <a:rPr lang="en-US" i="1" dirty="0"/>
              <a:t> </a:t>
            </a:r>
            <a:r>
              <a:rPr lang="en-US" i="1" dirty="0" smtClean="0"/>
              <a:t>2</a:t>
            </a:r>
            <a:r>
              <a:rPr lang="ka-GE" i="1" dirty="0" smtClean="0"/>
              <a:t>):</a:t>
            </a:r>
            <a:endParaRPr lang="en-US" dirty="0"/>
          </a:p>
          <a:p>
            <a:pPr marL="0" indent="0">
              <a:buNone/>
            </a:pPr>
            <a:r>
              <a:rPr lang="en-US" dirty="0"/>
              <a:t>1.   The Union's aim is to promote peace, its values and the well-being of its peoples</a:t>
            </a:r>
            <a:r>
              <a:rPr lang="en-US" dirty="0" smtClean="0"/>
              <a:t>.</a:t>
            </a:r>
            <a:endParaRPr lang="ka-GE" dirty="0" smtClean="0"/>
          </a:p>
          <a:p>
            <a:r>
              <a:rPr lang="ka-GE" b="1" dirty="0"/>
              <a:t>თავის საგარეო ურთიერთობებში, ევროკავშირი ასევე ხელმძღვანელობს ამ </a:t>
            </a:r>
            <a:r>
              <a:rPr lang="ka-GE" b="1" dirty="0" smtClean="0"/>
              <a:t>ღირებულებებით (</a:t>
            </a:r>
            <a:r>
              <a:rPr lang="en-US" i="1" dirty="0" smtClean="0"/>
              <a:t>Article</a:t>
            </a:r>
            <a:r>
              <a:rPr lang="en-US" i="1" dirty="0"/>
              <a:t> 10 </a:t>
            </a:r>
            <a:r>
              <a:rPr lang="en-US" i="1" dirty="0" smtClean="0"/>
              <a:t>A</a:t>
            </a:r>
            <a:r>
              <a:rPr lang="ka-GE" i="1" dirty="0" smtClean="0"/>
              <a:t>)</a:t>
            </a:r>
            <a:endParaRPr lang="en-US" dirty="0"/>
          </a:p>
          <a:p>
            <a:pPr marL="0" indent="0">
              <a:buNone/>
            </a:pPr>
            <a:r>
              <a:rPr lang="en-US" dirty="0"/>
              <a:t>1.   The Union's action on the international scene shall be guided by the principles which have inspired its own creation, development and enlargement, and which it seeks to advance in the wider world: </a:t>
            </a:r>
            <a:r>
              <a:rPr lang="en-US" u="sng" dirty="0"/>
              <a:t>democracy, the rule of law, the universality and indivisibility of human rights and fundamental freedoms, respect for human dignity, the principles of equality and solidarity, and respect for the principles of the United Nations Charter and international law</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39281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798286"/>
          </a:xfrm>
        </p:spPr>
        <p:txBody>
          <a:bodyPr>
            <a:normAutofit fontScale="90000"/>
          </a:bodyPr>
          <a:lstStyle/>
          <a:p>
            <a:r>
              <a:rPr lang="en-US" dirty="0" err="1" smtClean="0"/>
              <a:t>რა</a:t>
            </a:r>
            <a:r>
              <a:rPr lang="en-US" dirty="0" smtClean="0"/>
              <a:t> </a:t>
            </a:r>
            <a:r>
              <a:rPr lang="en-US" dirty="0" err="1" smtClean="0"/>
              <a:t>გამოწვევების</a:t>
            </a:r>
            <a:r>
              <a:rPr lang="en-US" dirty="0" smtClean="0"/>
              <a:t> </a:t>
            </a:r>
            <a:r>
              <a:rPr lang="en-US" dirty="0" err="1" smtClean="0"/>
              <a:t>წინაშე</a:t>
            </a:r>
            <a:r>
              <a:rPr lang="en-US" dirty="0" smtClean="0"/>
              <a:t> </a:t>
            </a:r>
            <a:r>
              <a:rPr lang="en-US" dirty="0" err="1" smtClean="0"/>
              <a:t>დგას</a:t>
            </a:r>
            <a:r>
              <a:rPr lang="en-US" dirty="0" smtClean="0"/>
              <a:t> </a:t>
            </a:r>
            <a:r>
              <a:rPr lang="en-US" dirty="0" err="1" smtClean="0"/>
              <a:t>ევროპული</a:t>
            </a:r>
            <a:r>
              <a:rPr lang="en-US" dirty="0" smtClean="0"/>
              <a:t> </a:t>
            </a:r>
            <a:r>
              <a:rPr lang="en-US" dirty="0" err="1" smtClean="0"/>
              <a:t>ღირებულებები</a:t>
            </a:r>
            <a:r>
              <a:rPr lang="en-US" dirty="0" smtClean="0"/>
              <a:t> </a:t>
            </a:r>
            <a:r>
              <a:rPr lang="en-US" dirty="0" err="1" smtClean="0"/>
              <a:t>დღეს</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a:t> </a:t>
            </a:r>
            <a:r>
              <a:rPr lang="ka-GE" dirty="0" smtClean="0"/>
              <a:t>კეთილდღეობის სახელმწიფოს კრიზისი </a:t>
            </a:r>
          </a:p>
          <a:p>
            <a:pPr lvl="1"/>
            <a:r>
              <a:rPr lang="ka-GE" dirty="0" smtClean="0"/>
              <a:t>მემარჯვენეობა </a:t>
            </a:r>
            <a:r>
              <a:rPr lang="en-US" dirty="0" smtClean="0"/>
              <a:t>v. </a:t>
            </a:r>
            <a:r>
              <a:rPr lang="ka-GE" dirty="0" smtClean="0"/>
              <a:t>მემარცხენეობა; </a:t>
            </a:r>
          </a:p>
          <a:p>
            <a:pPr lvl="1"/>
            <a:r>
              <a:rPr lang="ka-GE" dirty="0" smtClean="0"/>
              <a:t>ლიბერატარიანიზმი/კეთილდღეობის სახელმიწო;</a:t>
            </a:r>
            <a:endParaRPr lang="en-US" dirty="0"/>
          </a:p>
          <a:p>
            <a:pPr lvl="0"/>
            <a:r>
              <a:rPr lang="en-US" dirty="0" err="1"/>
              <a:t>მიგრანტთა</a:t>
            </a:r>
            <a:r>
              <a:rPr lang="en-US" dirty="0"/>
              <a:t> </a:t>
            </a:r>
            <a:r>
              <a:rPr lang="en-US" dirty="0" err="1" smtClean="0"/>
              <a:t>კრიზისი</a:t>
            </a:r>
            <a:endParaRPr lang="ka-GE" dirty="0" smtClean="0"/>
          </a:p>
          <a:p>
            <a:pPr lvl="1"/>
            <a:r>
              <a:rPr lang="en-US" dirty="0" err="1" smtClean="0"/>
              <a:t>ევროპაში</a:t>
            </a:r>
            <a:r>
              <a:rPr lang="en-US" dirty="0" smtClean="0"/>
              <a:t> </a:t>
            </a:r>
            <a:r>
              <a:rPr lang="en-US" dirty="0" err="1"/>
              <a:t>გაძლიერდნენ</a:t>
            </a:r>
            <a:r>
              <a:rPr lang="en-US" dirty="0"/>
              <a:t> </a:t>
            </a:r>
            <a:r>
              <a:rPr lang="en-US" dirty="0" err="1"/>
              <a:t>ულტრა-მემარჯვენე</a:t>
            </a:r>
            <a:r>
              <a:rPr lang="en-US" dirty="0"/>
              <a:t> </a:t>
            </a:r>
            <a:r>
              <a:rPr lang="en-US" dirty="0" err="1"/>
              <a:t>ძალები</a:t>
            </a:r>
            <a:r>
              <a:rPr lang="en-US" dirty="0"/>
              <a:t>. </a:t>
            </a:r>
          </a:p>
          <a:p>
            <a:pPr lvl="1"/>
            <a:r>
              <a:rPr lang="en-US" dirty="0" err="1"/>
              <a:t>ბევრმა</a:t>
            </a:r>
            <a:r>
              <a:rPr lang="en-US" dirty="0"/>
              <a:t> </a:t>
            </a:r>
            <a:r>
              <a:rPr lang="en-US" dirty="0" err="1"/>
              <a:t>ქვეყნამ</a:t>
            </a:r>
            <a:r>
              <a:rPr lang="en-US" dirty="0"/>
              <a:t> </a:t>
            </a:r>
            <a:r>
              <a:rPr lang="ka-GE" dirty="0" smtClean="0"/>
              <a:t>მანამდე </a:t>
            </a:r>
            <a:r>
              <a:rPr lang="en-US" dirty="0" err="1" smtClean="0"/>
              <a:t>ღია</a:t>
            </a:r>
            <a:r>
              <a:rPr lang="en-US" dirty="0" smtClean="0"/>
              <a:t> </a:t>
            </a:r>
            <a:r>
              <a:rPr lang="en-US" dirty="0" err="1"/>
              <a:t>საზღვრების</a:t>
            </a:r>
            <a:r>
              <a:rPr lang="en-US" dirty="0"/>
              <a:t> </a:t>
            </a:r>
            <a:r>
              <a:rPr lang="en-US" dirty="0" err="1"/>
              <a:t>გამაგრება</a:t>
            </a:r>
            <a:r>
              <a:rPr lang="en-US" dirty="0"/>
              <a:t> </a:t>
            </a:r>
            <a:r>
              <a:rPr lang="en-US" dirty="0" err="1"/>
              <a:t>დაიწყო</a:t>
            </a:r>
            <a:r>
              <a:rPr lang="en-US" dirty="0"/>
              <a:t>. </a:t>
            </a:r>
            <a:endParaRPr lang="ka-GE" dirty="0"/>
          </a:p>
          <a:p>
            <a:pPr lvl="1"/>
            <a:endParaRPr lang="ka-GE" dirty="0" smtClean="0"/>
          </a:p>
          <a:p>
            <a:pPr marL="457200" lvl="1" indent="0">
              <a:buNone/>
            </a:pPr>
            <a:r>
              <a:rPr lang="en-US" dirty="0" smtClean="0"/>
              <a:t>https</a:t>
            </a:r>
            <a:r>
              <a:rPr lang="en-US" dirty="0"/>
              <a:t>://www.youtube.com/watch?annotation_id=annotation_3791508773&amp;feature=iv&amp;src_vid=uHZj1eGUbio&amp;v=fZvd2xPDa1Y</a:t>
            </a:r>
          </a:p>
          <a:p>
            <a:pPr lvl="1"/>
            <a:endParaRPr lang="en-US" dirty="0" smtClean="0"/>
          </a:p>
          <a:p>
            <a:endParaRPr lang="en-US" dirty="0"/>
          </a:p>
        </p:txBody>
      </p:sp>
    </p:spTree>
    <p:extLst>
      <p:ext uri="{BB962C8B-B14F-4D97-AF65-F5344CB8AC3E}">
        <p14:creationId xmlns:p14="http://schemas.microsoft.com/office/powerpoint/2010/main" val="3374116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132"/>
          </a:xfrm>
        </p:spPr>
        <p:txBody>
          <a:bodyPr>
            <a:normAutofit/>
          </a:bodyPr>
          <a:lstStyle/>
          <a:p>
            <a:pPr algn="ctr"/>
            <a:r>
              <a:rPr lang="en-US" sz="2800" dirty="0" err="1"/>
              <a:t>ნაციონალისტური</a:t>
            </a:r>
            <a:r>
              <a:rPr lang="en-US" sz="2800" dirty="0"/>
              <a:t> </a:t>
            </a:r>
            <a:r>
              <a:rPr lang="en-US" sz="2800" dirty="0" err="1"/>
              <a:t>პარტიების</a:t>
            </a:r>
            <a:r>
              <a:rPr lang="en-US" sz="2800" dirty="0"/>
              <a:t> </a:t>
            </a:r>
            <a:r>
              <a:rPr lang="en-US" sz="2800" dirty="0" err="1" smtClean="0"/>
              <a:t>პოპულარობ</a:t>
            </a:r>
            <a:r>
              <a:rPr lang="ka-GE" sz="2800" dirty="0" smtClean="0"/>
              <a:t>ის ზრდა </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1743" y="1277258"/>
            <a:ext cx="4480560" cy="5120640"/>
          </a:xfrm>
          <a:prstGeom prst="rect">
            <a:avLst/>
          </a:prstGeom>
          <a:noFill/>
          <a:ln>
            <a:noFill/>
          </a:ln>
        </p:spPr>
      </p:pic>
    </p:spTree>
    <p:extLst>
      <p:ext uri="{BB962C8B-B14F-4D97-AF65-F5344CB8AC3E}">
        <p14:creationId xmlns:p14="http://schemas.microsoft.com/office/powerpoint/2010/main" val="382767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მიგრაციის ტალღა</a:t>
            </a:r>
            <a:endParaRPr lang="en-US" dirty="0"/>
          </a:p>
        </p:txBody>
      </p:sp>
      <p:sp>
        <p:nvSpPr>
          <p:cNvPr id="4" name="Text Placeholder 3"/>
          <p:cNvSpPr>
            <a:spLocks noGrp="1"/>
          </p:cNvSpPr>
          <p:nvPr>
            <p:ph type="body" sz="half" idx="2"/>
          </p:nvPr>
        </p:nvSpPr>
        <p:spPr/>
        <p:txBody>
          <a:bodyPr/>
          <a:lstStyle/>
          <a:p>
            <a:r>
              <a:rPr lang="ka-GE" dirty="0" smtClean="0"/>
              <a:t>- სირია, ავღანეთი, ერაყი, კოსოვო, ალბანეთი, პაკისტანი,  ლიბია, ერითრეა...</a:t>
            </a:r>
          </a:p>
          <a:p>
            <a:r>
              <a:rPr lang="ka-GE" dirty="0" smtClean="0"/>
              <a:t>- გერმანიამ მიიღო 1 მილიონზე მეტი</a:t>
            </a:r>
          </a:p>
          <a:p>
            <a:r>
              <a:rPr lang="ka-GE" dirty="0" smtClean="0"/>
              <a:t>- უნგრეთი არის ერთ-ერთი მთავარი გამტარი პუნქტი და ასევე ბევრია თავშესაფრის მთხოვნელი</a:t>
            </a:r>
          </a:p>
          <a:p>
            <a:pPr marL="285750" indent="-285750">
              <a:buFontTx/>
              <a:buChar char="-"/>
            </a:pPr>
            <a:r>
              <a:rPr lang="ka-GE" dirty="0" smtClean="0"/>
              <a:t>შვედეთი, ავსტრია, იტალია, საფრანგეთი, დიდი ბრიტანეთი და სხვები...</a:t>
            </a:r>
          </a:p>
          <a:p>
            <a:pPr marL="285750" indent="-285750">
              <a:buFontTx/>
              <a:buChar char="-"/>
            </a:pPr>
            <a:endParaRPr lang="ka-GE" dirty="0"/>
          </a:p>
          <a:p>
            <a:r>
              <a:rPr lang="en-US" dirty="0"/>
              <a:t>https://www.youtube.com/watch?v=RvOnXh3NN9w </a:t>
            </a:r>
          </a:p>
        </p:txBody>
      </p:sp>
      <p:pic>
        <p:nvPicPr>
          <p:cNvPr id="8" name="Picture 2" descr="Map of asylum claims in Europe in 201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885" b="9885"/>
          <a:stretch>
            <a:fillRect/>
          </a:stretch>
        </p:blipFill>
        <p:spPr bwMode="auto">
          <a:xfrm>
            <a:off x="5183188" y="347663"/>
            <a:ext cx="6472237" cy="627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r>
              <a:rPr lang="ka-GE" dirty="0" smtClean="0"/>
              <a:t>ტერაქტების კასკადი: 2015-2016</a:t>
            </a:r>
            <a:endParaRPr lang="en-US" dirty="0"/>
          </a:p>
        </p:txBody>
      </p:sp>
      <p:sp>
        <p:nvSpPr>
          <p:cNvPr id="3" name="Content Placeholder 2"/>
          <p:cNvSpPr>
            <a:spLocks noGrp="1"/>
          </p:cNvSpPr>
          <p:nvPr>
            <p:ph idx="1"/>
          </p:nvPr>
        </p:nvSpPr>
        <p:spPr>
          <a:xfrm>
            <a:off x="838200" y="1262743"/>
            <a:ext cx="10515600" cy="4914220"/>
          </a:xfrm>
        </p:spPr>
        <p:txBody>
          <a:bodyPr>
            <a:normAutofit fontScale="85000" lnSpcReduction="20000"/>
          </a:bodyPr>
          <a:lstStyle/>
          <a:p>
            <a:r>
              <a:rPr lang="ka-GE" dirty="0" smtClean="0"/>
              <a:t>ნორმანდიაში ეკლესიაზე თავდასხმა, 26 ივლისი</a:t>
            </a:r>
          </a:p>
          <a:p>
            <a:r>
              <a:rPr lang="ka-GE" dirty="0" smtClean="0"/>
              <a:t>გერმანია, ინციდენტების კასკადი, ივლისი</a:t>
            </a:r>
          </a:p>
          <a:p>
            <a:r>
              <a:rPr lang="ka-GE" dirty="0" smtClean="0"/>
              <a:t>ბასტილიის დღე, ნიცა, 14 ივლისი (84 დაღუპული)</a:t>
            </a:r>
          </a:p>
          <a:p>
            <a:pPr lvl="1"/>
            <a:r>
              <a:rPr lang="ka-GE" dirty="0" smtClean="0"/>
              <a:t>თავდამსხმელი მოჰამედ ბოულელი, 41 წლის ტუნისში დაბადებული საფრანგეთის მოქალაქე. მოკლელ იქნა ოპერაციის დროს. </a:t>
            </a:r>
          </a:p>
          <a:p>
            <a:r>
              <a:rPr lang="ka-GE" dirty="0" smtClean="0"/>
              <a:t>აფეთქება ბრიუსელის აეროპორტში, (32 დაღუპული, 300 მეტი დაშავებული), 22 მარტი, 2016</a:t>
            </a:r>
          </a:p>
          <a:p>
            <a:r>
              <a:rPr lang="ka-GE" dirty="0" smtClean="0"/>
              <a:t>პარიზის თავდასხმა, (130 დაღუპული, 100 მეტი დაშავებული), 13 ნოემბერი, 2015</a:t>
            </a:r>
          </a:p>
          <a:p>
            <a:r>
              <a:rPr lang="ka-GE" dirty="0" smtClean="0"/>
              <a:t>ჩარლი ებდოზე თავდასხმა, 12 დაღუპული, იანვარი, 2015 </a:t>
            </a:r>
          </a:p>
          <a:p>
            <a:r>
              <a:rPr lang="ka-GE" dirty="0"/>
              <a:t>8</a:t>
            </a:r>
            <a:r>
              <a:rPr lang="ka-GE" dirty="0" smtClean="0"/>
              <a:t> იანვარს პოლიციელი მოკლეს ხოლო 9 იანვარს 4 მძევალი ებრაულ სუპერმარკეტში</a:t>
            </a:r>
            <a:endParaRPr lang="ka-GE" dirty="0"/>
          </a:p>
          <a:p>
            <a:pPr lvl="0">
              <a:buFont typeface="Wingdings" panose="05000000000000000000" pitchFamily="2" charset="2"/>
              <a:buChar char="Ø"/>
            </a:pPr>
            <a:r>
              <a:rPr lang="en-US" dirty="0" err="1"/>
              <a:t>იზრდება</a:t>
            </a:r>
            <a:r>
              <a:rPr lang="en-US" dirty="0"/>
              <a:t> </a:t>
            </a:r>
            <a:r>
              <a:rPr lang="en-US" dirty="0" err="1"/>
              <a:t>ევროპელთა</a:t>
            </a:r>
            <a:r>
              <a:rPr lang="en-US" dirty="0"/>
              <a:t> </a:t>
            </a:r>
            <a:r>
              <a:rPr lang="en-US" dirty="0" err="1" smtClean="0"/>
              <a:t>რიცხვი</a:t>
            </a:r>
            <a:r>
              <a:rPr lang="ka-GE" dirty="0" smtClean="0"/>
              <a:t>, </a:t>
            </a:r>
            <a:r>
              <a:rPr lang="en-US" dirty="0" err="1" smtClean="0"/>
              <a:t>რომელიც</a:t>
            </a:r>
            <a:r>
              <a:rPr lang="en-US" dirty="0" smtClean="0"/>
              <a:t> </a:t>
            </a:r>
            <a:r>
              <a:rPr lang="en-US" dirty="0" err="1"/>
              <a:t>მიგრანტთა</a:t>
            </a:r>
            <a:r>
              <a:rPr lang="en-US" dirty="0"/>
              <a:t> </a:t>
            </a:r>
            <a:r>
              <a:rPr lang="en-US" dirty="0" err="1"/>
              <a:t>მიერ</a:t>
            </a:r>
            <a:r>
              <a:rPr lang="en-US" dirty="0"/>
              <a:t> </a:t>
            </a:r>
            <a:r>
              <a:rPr lang="en-US" dirty="0" err="1"/>
              <a:t>ჩადენილ</a:t>
            </a:r>
            <a:r>
              <a:rPr lang="en-US" dirty="0"/>
              <a:t> </a:t>
            </a:r>
            <a:r>
              <a:rPr lang="en-US" dirty="0" err="1"/>
              <a:t>დანაშაულებს</a:t>
            </a:r>
            <a:r>
              <a:rPr lang="en-US" dirty="0"/>
              <a:t> </a:t>
            </a:r>
            <a:r>
              <a:rPr lang="en-US" dirty="0" err="1"/>
              <a:t>განიხილავს</a:t>
            </a:r>
            <a:r>
              <a:rPr lang="en-US" dirty="0"/>
              <a:t> </a:t>
            </a:r>
            <a:r>
              <a:rPr lang="en-US" dirty="0" err="1"/>
              <a:t>როგორც</a:t>
            </a:r>
            <a:r>
              <a:rPr lang="en-US" dirty="0"/>
              <a:t> </a:t>
            </a:r>
            <a:r>
              <a:rPr lang="en-US" dirty="0" err="1" smtClean="0"/>
              <a:t>სიმპტომს</a:t>
            </a:r>
            <a:r>
              <a:rPr lang="ka-GE" dirty="0" smtClean="0"/>
              <a:t>/ტენდენციას </a:t>
            </a:r>
            <a:r>
              <a:rPr lang="en-US" dirty="0" err="1" smtClean="0"/>
              <a:t>და</a:t>
            </a:r>
            <a:r>
              <a:rPr lang="en-US" dirty="0" smtClean="0"/>
              <a:t> </a:t>
            </a:r>
            <a:r>
              <a:rPr lang="en-US" dirty="0" err="1"/>
              <a:t>არა</a:t>
            </a:r>
            <a:r>
              <a:rPr lang="en-US" dirty="0"/>
              <a:t> </a:t>
            </a:r>
            <a:r>
              <a:rPr lang="en-US" dirty="0" err="1"/>
              <a:t>როგორც</a:t>
            </a:r>
            <a:r>
              <a:rPr lang="en-US" dirty="0"/>
              <a:t> </a:t>
            </a:r>
            <a:r>
              <a:rPr lang="en-US" dirty="0" err="1"/>
              <a:t>ცალკეულ</a:t>
            </a:r>
            <a:r>
              <a:rPr lang="en-US" dirty="0"/>
              <a:t> </a:t>
            </a:r>
            <a:r>
              <a:rPr lang="en-US" dirty="0" err="1"/>
              <a:t>შემთხვევებს</a:t>
            </a:r>
            <a:r>
              <a:rPr lang="en-US" dirty="0" smtClean="0"/>
              <a:t>.</a:t>
            </a:r>
            <a:r>
              <a:rPr lang="ka-GE" dirty="0" smtClean="0"/>
              <a:t> იზრდება შიში და იზოლაციონიზმი. </a:t>
            </a:r>
            <a:endParaRPr lang="en-US" dirty="0"/>
          </a:p>
          <a:p>
            <a:endParaRPr lang="ka-GE" dirty="0" smtClean="0"/>
          </a:p>
          <a:p>
            <a:endParaRPr lang="ka-GE" dirty="0"/>
          </a:p>
          <a:p>
            <a:pPr lvl="1"/>
            <a:endParaRPr lang="en-US" dirty="0"/>
          </a:p>
        </p:txBody>
      </p:sp>
    </p:spTree>
    <p:extLst>
      <p:ext uri="{BB962C8B-B14F-4D97-AF65-F5344CB8AC3E}">
        <p14:creationId xmlns:p14="http://schemas.microsoft.com/office/powerpoint/2010/main" val="311782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686" y="449944"/>
            <a:ext cx="10515600" cy="6037942"/>
          </a:xfrm>
        </p:spPr>
        <p:txBody>
          <a:bodyPr>
            <a:normAutofit fontScale="92500"/>
          </a:bodyPr>
          <a:lstStyle/>
          <a:p>
            <a:pPr lvl="0"/>
            <a:r>
              <a:rPr lang="ka-GE" dirty="0" smtClean="0"/>
              <a:t>ინციდენტების და გაუპატიურების რიცხვის ზრდა. </a:t>
            </a:r>
          </a:p>
          <a:p>
            <a:pPr lvl="1"/>
            <a:r>
              <a:rPr lang="en-US" dirty="0" err="1" smtClean="0"/>
              <a:t>მარია</a:t>
            </a:r>
            <a:r>
              <a:rPr lang="en-US" dirty="0" smtClean="0"/>
              <a:t> </a:t>
            </a:r>
            <a:r>
              <a:rPr lang="en-US" dirty="0" err="1" smtClean="0"/>
              <a:t>ლანდენბურგერი</a:t>
            </a:r>
            <a:r>
              <a:rPr lang="ka-GE" dirty="0" smtClean="0"/>
              <a:t>ს გაუპატიურება და მკვლელობა </a:t>
            </a:r>
            <a:r>
              <a:rPr lang="en-US" dirty="0" smtClean="0"/>
              <a:t>17 </a:t>
            </a:r>
            <a:r>
              <a:rPr lang="en-US" dirty="0" err="1"/>
              <a:t>წლის</a:t>
            </a:r>
            <a:r>
              <a:rPr lang="en-US" dirty="0"/>
              <a:t> </a:t>
            </a:r>
            <a:r>
              <a:rPr lang="ka-GE" dirty="0" smtClean="0"/>
              <a:t>ავღანელი </a:t>
            </a:r>
            <a:r>
              <a:rPr lang="en-US" dirty="0" err="1" smtClean="0"/>
              <a:t>ემიგრანტ</a:t>
            </a:r>
            <a:r>
              <a:rPr lang="ka-GE" dirty="0" smtClean="0"/>
              <a:t>ის მიერ</a:t>
            </a:r>
            <a:endParaRPr lang="en-US" dirty="0"/>
          </a:p>
          <a:p>
            <a:pPr lvl="0"/>
            <a:r>
              <a:rPr lang="en-US" dirty="0" err="1"/>
              <a:t>გერმანიაში</a:t>
            </a:r>
            <a:r>
              <a:rPr lang="en-US" dirty="0"/>
              <a:t> </a:t>
            </a:r>
            <a:r>
              <a:rPr lang="en-US" dirty="0" err="1"/>
              <a:t>პროტესტები</a:t>
            </a:r>
            <a:r>
              <a:rPr lang="en-US" dirty="0"/>
              <a:t> </a:t>
            </a:r>
            <a:r>
              <a:rPr lang="ka-GE" dirty="0" smtClean="0"/>
              <a:t>პერიოდულად </a:t>
            </a:r>
            <a:r>
              <a:rPr lang="en-US" dirty="0" err="1" smtClean="0"/>
              <a:t>იმართება</a:t>
            </a:r>
            <a:r>
              <a:rPr lang="ka-GE" dirty="0" smtClean="0"/>
              <a:t>. </a:t>
            </a:r>
            <a:r>
              <a:rPr lang="en-US" dirty="0" err="1" smtClean="0"/>
              <a:t>განსაკუთრებული</a:t>
            </a:r>
            <a:r>
              <a:rPr lang="en-US" dirty="0" smtClean="0"/>
              <a:t> </a:t>
            </a:r>
            <a:r>
              <a:rPr lang="en-US" dirty="0" err="1"/>
              <a:t>დარტყმის</a:t>
            </a:r>
            <a:r>
              <a:rPr lang="en-US" dirty="0"/>
              <a:t> </a:t>
            </a:r>
            <a:r>
              <a:rPr lang="en-US" dirty="0" err="1"/>
              <a:t>ქვეშ</a:t>
            </a:r>
            <a:r>
              <a:rPr lang="en-US" dirty="0"/>
              <a:t> </a:t>
            </a:r>
            <a:r>
              <a:rPr lang="en-US" dirty="0" err="1"/>
              <a:t>არის</a:t>
            </a:r>
            <a:r>
              <a:rPr lang="en-US" dirty="0"/>
              <a:t> </a:t>
            </a:r>
            <a:r>
              <a:rPr lang="en-US" dirty="0" err="1"/>
              <a:t>ანგელა</a:t>
            </a:r>
            <a:r>
              <a:rPr lang="en-US" dirty="0"/>
              <a:t> </a:t>
            </a:r>
            <a:r>
              <a:rPr lang="en-US" dirty="0" err="1"/>
              <a:t>მერკელი</a:t>
            </a:r>
            <a:r>
              <a:rPr lang="en-US" dirty="0"/>
              <a:t>, </a:t>
            </a:r>
            <a:r>
              <a:rPr lang="en-US" dirty="0" err="1"/>
              <a:t>რომლის</a:t>
            </a:r>
            <a:r>
              <a:rPr lang="en-US" dirty="0"/>
              <a:t> </a:t>
            </a:r>
            <a:r>
              <a:rPr lang="en-US" dirty="0" err="1"/>
              <a:t>თაოსნობით</a:t>
            </a:r>
            <a:r>
              <a:rPr lang="en-US" dirty="0"/>
              <a:t> 2015 </a:t>
            </a:r>
            <a:r>
              <a:rPr lang="en-US" dirty="0" err="1"/>
              <a:t>წლიდან</a:t>
            </a:r>
            <a:r>
              <a:rPr lang="en-US" dirty="0"/>
              <a:t> </a:t>
            </a:r>
            <a:r>
              <a:rPr lang="en-US" dirty="0" err="1"/>
              <a:t>მოყოლებული</a:t>
            </a:r>
            <a:r>
              <a:rPr lang="en-US" dirty="0"/>
              <a:t> </a:t>
            </a:r>
            <a:r>
              <a:rPr lang="en-US" dirty="0" err="1"/>
              <a:t>გერმანიამ</a:t>
            </a:r>
            <a:r>
              <a:rPr lang="en-US" dirty="0"/>
              <a:t> </a:t>
            </a:r>
            <a:r>
              <a:rPr lang="en-US" dirty="0" err="1"/>
              <a:t>მილიონზე</a:t>
            </a:r>
            <a:r>
              <a:rPr lang="en-US" dirty="0"/>
              <a:t> </a:t>
            </a:r>
            <a:r>
              <a:rPr lang="en-US" dirty="0" err="1"/>
              <a:t>მეტი</a:t>
            </a:r>
            <a:r>
              <a:rPr lang="en-US" dirty="0"/>
              <a:t> </a:t>
            </a:r>
            <a:r>
              <a:rPr lang="en-US" dirty="0" err="1"/>
              <a:t>მიგრანტი</a:t>
            </a:r>
            <a:r>
              <a:rPr lang="en-US" dirty="0"/>
              <a:t> </a:t>
            </a:r>
            <a:r>
              <a:rPr lang="en-US" dirty="0" err="1"/>
              <a:t>შეიფარა</a:t>
            </a:r>
            <a:r>
              <a:rPr lang="en-US" dirty="0"/>
              <a:t>. </a:t>
            </a:r>
          </a:p>
          <a:p>
            <a:pPr lvl="0"/>
            <a:r>
              <a:rPr lang="en-US" dirty="0" err="1"/>
              <a:t>ერთ-ერთი</a:t>
            </a:r>
            <a:r>
              <a:rPr lang="en-US" dirty="0"/>
              <a:t> </a:t>
            </a:r>
            <a:r>
              <a:rPr lang="en-US" dirty="0" err="1"/>
              <a:t>ბოლო</a:t>
            </a:r>
            <a:r>
              <a:rPr lang="en-US" dirty="0"/>
              <a:t> </a:t>
            </a:r>
            <a:r>
              <a:rPr lang="en-US" dirty="0" err="1"/>
              <a:t>პროტესტი</a:t>
            </a:r>
            <a:r>
              <a:rPr lang="en-US" dirty="0"/>
              <a:t> </a:t>
            </a:r>
            <a:r>
              <a:rPr lang="en-US" dirty="0" err="1"/>
              <a:t>გაიმართა</a:t>
            </a:r>
            <a:r>
              <a:rPr lang="en-US" dirty="0"/>
              <a:t> </a:t>
            </a:r>
            <a:r>
              <a:rPr lang="en-US" dirty="0" err="1"/>
              <a:t>ქალაქ</a:t>
            </a:r>
            <a:r>
              <a:rPr lang="en-US" dirty="0"/>
              <a:t> </a:t>
            </a:r>
            <a:r>
              <a:rPr lang="en-US" dirty="0" err="1"/>
              <a:t>დრეზდენში</a:t>
            </a:r>
            <a:r>
              <a:rPr lang="en-US" dirty="0"/>
              <a:t> 3, </a:t>
            </a:r>
            <a:r>
              <a:rPr lang="en-US" dirty="0" err="1"/>
              <a:t>ოქტომბერს</a:t>
            </a:r>
            <a:r>
              <a:rPr lang="en-US" dirty="0"/>
              <a:t>, </a:t>
            </a:r>
            <a:r>
              <a:rPr lang="en-US" dirty="0" err="1"/>
              <a:t>გერმანიის</a:t>
            </a:r>
            <a:r>
              <a:rPr lang="en-US" dirty="0"/>
              <a:t> </a:t>
            </a:r>
            <a:r>
              <a:rPr lang="en-US" dirty="0" err="1"/>
              <a:t>გაერთიანების</a:t>
            </a:r>
            <a:r>
              <a:rPr lang="en-US" dirty="0"/>
              <a:t> </a:t>
            </a:r>
            <a:r>
              <a:rPr lang="en-US" dirty="0" err="1"/>
              <a:t>დღის</a:t>
            </a:r>
            <a:r>
              <a:rPr lang="en-US" dirty="0"/>
              <a:t> </a:t>
            </a:r>
            <a:r>
              <a:rPr lang="en-US" dirty="0" err="1"/>
              <a:t>აღსანიშნავი</a:t>
            </a:r>
            <a:r>
              <a:rPr lang="en-US" dirty="0"/>
              <a:t> </a:t>
            </a:r>
            <a:r>
              <a:rPr lang="en-US" dirty="0" err="1"/>
              <a:t>საზეიმო</a:t>
            </a:r>
            <a:r>
              <a:rPr lang="en-US" dirty="0"/>
              <a:t> </a:t>
            </a:r>
            <a:r>
              <a:rPr lang="en-US" dirty="0" err="1"/>
              <a:t>ღონისძიების</a:t>
            </a:r>
            <a:r>
              <a:rPr lang="en-US" dirty="0"/>
              <a:t> </a:t>
            </a:r>
            <a:r>
              <a:rPr lang="en-US" dirty="0" err="1"/>
              <a:t>პარალელურად</a:t>
            </a:r>
            <a:r>
              <a:rPr lang="en-US" dirty="0"/>
              <a:t>. </a:t>
            </a:r>
          </a:p>
          <a:p>
            <a:pPr lvl="0"/>
            <a:r>
              <a:rPr lang="en-US" dirty="0" err="1"/>
              <a:t>მერკელისა</a:t>
            </a:r>
            <a:r>
              <a:rPr lang="en-US" dirty="0"/>
              <a:t> </a:t>
            </a:r>
            <a:r>
              <a:rPr lang="en-US" dirty="0" err="1"/>
              <a:t>და</a:t>
            </a:r>
            <a:r>
              <a:rPr lang="en-US" dirty="0"/>
              <a:t> </a:t>
            </a:r>
            <a:r>
              <a:rPr lang="en-US" dirty="0" err="1"/>
              <a:t>პრეზიდენტ</a:t>
            </a:r>
            <a:r>
              <a:rPr lang="en-US" dirty="0"/>
              <a:t> </a:t>
            </a:r>
            <a:r>
              <a:rPr lang="en-US" dirty="0" err="1"/>
              <a:t>გაუკის</a:t>
            </a:r>
            <a:r>
              <a:rPr lang="en-US" dirty="0"/>
              <a:t> </a:t>
            </a:r>
            <a:r>
              <a:rPr lang="en-US" dirty="0" err="1"/>
              <a:t>წინააღმდეგ</a:t>
            </a:r>
            <a:r>
              <a:rPr lang="en-US" dirty="0"/>
              <a:t> </a:t>
            </a:r>
            <a:r>
              <a:rPr lang="en-US" dirty="0" err="1"/>
              <a:t>პროტესტანტთა</a:t>
            </a:r>
            <a:r>
              <a:rPr lang="en-US" dirty="0"/>
              <a:t> </a:t>
            </a:r>
            <a:r>
              <a:rPr lang="en-US" dirty="0" err="1"/>
              <a:t>უმეტესობა</a:t>
            </a:r>
            <a:r>
              <a:rPr lang="en-US" dirty="0"/>
              <a:t> </a:t>
            </a:r>
            <a:r>
              <a:rPr lang="en-US" dirty="0" err="1"/>
              <a:t>ეკუთვნის</a:t>
            </a:r>
            <a:r>
              <a:rPr lang="en-US" dirty="0"/>
              <a:t> </a:t>
            </a:r>
            <a:r>
              <a:rPr lang="en-US" dirty="0" err="1"/>
              <a:t>ულტრა</a:t>
            </a:r>
            <a:r>
              <a:rPr lang="en-US" dirty="0"/>
              <a:t> </a:t>
            </a:r>
            <a:r>
              <a:rPr lang="en-US" dirty="0" err="1"/>
              <a:t>მემარჯვენე</a:t>
            </a:r>
            <a:r>
              <a:rPr lang="en-US" dirty="0"/>
              <a:t> </a:t>
            </a:r>
            <a:r>
              <a:rPr lang="en-US" dirty="0" err="1"/>
              <a:t>დაჯგუფებას</a:t>
            </a:r>
            <a:r>
              <a:rPr lang="en-US" dirty="0"/>
              <a:t> - Patriotic Europeans Against the </a:t>
            </a:r>
            <a:r>
              <a:rPr lang="en-US" dirty="0" err="1"/>
              <a:t>Islamization</a:t>
            </a:r>
            <a:r>
              <a:rPr lang="en-US" dirty="0"/>
              <a:t> of the West (PEGIDA); </a:t>
            </a:r>
            <a:endParaRPr lang="ka-GE" dirty="0" smtClean="0"/>
          </a:p>
          <a:p>
            <a:pPr lvl="0"/>
            <a:r>
              <a:rPr lang="ka-GE" dirty="0" smtClean="0"/>
              <a:t>გამოსავალი? </a:t>
            </a:r>
          </a:p>
          <a:p>
            <a:pPr lvl="0"/>
            <a:r>
              <a:rPr lang="en-US" dirty="0"/>
              <a:t>https://www.youtube.com/watch?v=RvOnXh3NN9w</a:t>
            </a:r>
            <a:endParaRPr lang="ka-GE" dirty="0" smtClean="0"/>
          </a:p>
          <a:p>
            <a:pPr lvl="0"/>
            <a:endParaRPr lang="ka-GE" dirty="0" smtClean="0"/>
          </a:p>
          <a:p>
            <a:pPr lvl="0"/>
            <a:endParaRPr lang="en-US" dirty="0"/>
          </a:p>
          <a:p>
            <a:endParaRPr lang="en-US" dirty="0"/>
          </a:p>
        </p:txBody>
      </p:sp>
    </p:spTree>
    <p:extLst>
      <p:ext uri="{BB962C8B-B14F-4D97-AF65-F5344CB8AC3E}">
        <p14:creationId xmlns:p14="http://schemas.microsoft.com/office/powerpoint/2010/main" val="242145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2786"/>
          </a:xfrm>
        </p:spPr>
        <p:txBody>
          <a:bodyPr/>
          <a:lstStyle/>
          <a:p>
            <a:r>
              <a:rPr lang="ka-GE" dirty="0" smtClean="0"/>
              <a:t>რას ნიშნავს ევროპული იდენტობა? </a:t>
            </a:r>
            <a:endParaRPr lang="en-US" dirty="0"/>
          </a:p>
        </p:txBody>
      </p:sp>
      <p:sp>
        <p:nvSpPr>
          <p:cNvPr id="3" name="Content Placeholder 2"/>
          <p:cNvSpPr>
            <a:spLocks noGrp="1"/>
          </p:cNvSpPr>
          <p:nvPr>
            <p:ph idx="1"/>
          </p:nvPr>
        </p:nvSpPr>
        <p:spPr>
          <a:xfrm>
            <a:off x="838200" y="1207912"/>
            <a:ext cx="10515600" cy="4969051"/>
          </a:xfrm>
        </p:spPr>
        <p:txBody>
          <a:bodyPr>
            <a:normAutofit fontScale="92500" lnSpcReduction="10000"/>
          </a:bodyPr>
          <a:lstStyle/>
          <a:p>
            <a:r>
              <a:rPr lang="ka-GE" dirty="0" smtClean="0"/>
              <a:t>600 მილიონი (690 სამხრეთ კავკასიის და თურქეთის ჩათვლით); </a:t>
            </a:r>
          </a:p>
          <a:p>
            <a:r>
              <a:rPr lang="ka-GE" dirty="0" smtClean="0"/>
              <a:t>49 სახელმწიფო - (28 </a:t>
            </a:r>
            <a:r>
              <a:rPr lang="en-US" dirty="0" smtClean="0"/>
              <a:t>EU + 3 </a:t>
            </a:r>
            <a:r>
              <a:rPr lang="ka-GE" dirty="0" smtClean="0"/>
              <a:t>დასავლეთ ევროპა (ისლანდია, ნორვეგია, შვეიცარია) + 9 აღმოსავლეთ და ცენტრალურ ევროპა + 5 მიკრო-სახელმწიფო + 4 სამხ. კავკასია და თურქეთი);</a:t>
            </a:r>
          </a:p>
          <a:p>
            <a:r>
              <a:rPr lang="ka-GE" dirty="0" smtClean="0"/>
              <a:t>60 სხვადასხვა ენა (აქედან 24 </a:t>
            </a:r>
            <a:r>
              <a:rPr lang="en-US" dirty="0" smtClean="0"/>
              <a:t>EU </a:t>
            </a:r>
            <a:r>
              <a:rPr lang="ka-GE" dirty="0" smtClean="0"/>
              <a:t>ოფიციალური ენა); </a:t>
            </a:r>
            <a:r>
              <a:rPr lang="en-US" dirty="0" smtClean="0"/>
              <a:t>EU </a:t>
            </a:r>
            <a:r>
              <a:rPr lang="ka-GE" dirty="0" smtClean="0"/>
              <a:t>28 სახელმწიფოში 160 ერია (</a:t>
            </a:r>
            <a:r>
              <a:rPr lang="en-US" dirty="0" smtClean="0"/>
              <a:t>Pan and </a:t>
            </a:r>
            <a:r>
              <a:rPr lang="en-US" dirty="0" err="1" smtClean="0"/>
              <a:t>Pfeil</a:t>
            </a:r>
            <a:r>
              <a:rPr lang="ka-GE" dirty="0" smtClean="0"/>
              <a:t>, 2004)</a:t>
            </a:r>
            <a:r>
              <a:rPr lang="en-US" dirty="0" smtClean="0"/>
              <a:t>;</a:t>
            </a:r>
          </a:p>
          <a:p>
            <a:r>
              <a:rPr lang="en-US" dirty="0" smtClean="0"/>
              <a:t>EU-</a:t>
            </a:r>
            <a:r>
              <a:rPr lang="ka-GE" dirty="0" smtClean="0"/>
              <a:t>ში ლეგალურად მცხოვრები უცხოელი - 33 მილიონი (2011);</a:t>
            </a:r>
          </a:p>
          <a:p>
            <a:r>
              <a:rPr lang="ka-GE" dirty="0" smtClean="0"/>
              <a:t>იდენტობა - ადგილი/თემი ვისთანაც მეტი სიახლოვე გაქვს: 4 % თავს თვლის ევროპელად; 41% სახელმწიფოს; 55 % წევრ სახელმწიფოსაც და ევროპასაც უკავშირებს იდენტობას. </a:t>
            </a:r>
            <a:r>
              <a:rPr lang="en-US" dirty="0" smtClean="0"/>
              <a:t>EU</a:t>
            </a:r>
            <a:r>
              <a:rPr lang="ka-GE" dirty="0" smtClean="0"/>
              <a:t>-ს ნახევარზე ნაკლებს აქვს ლოიალობა ევროკავშირის მიმართ. </a:t>
            </a:r>
          </a:p>
          <a:p>
            <a:r>
              <a:rPr lang="ka-GE" dirty="0" smtClean="0"/>
              <a:t>ევროკავშირის მოქალაქეობა - ლისაბონის ხელშეკრულება, </a:t>
            </a:r>
            <a:r>
              <a:rPr lang="ka-GE" b="1" dirty="0" smtClean="0"/>
              <a:t>მუხლი</a:t>
            </a:r>
            <a:r>
              <a:rPr lang="en-US" b="1" dirty="0" smtClean="0"/>
              <a:t> </a:t>
            </a:r>
            <a:r>
              <a:rPr lang="ka-GE" b="1" dirty="0" smtClean="0"/>
              <a:t>20</a:t>
            </a:r>
          </a:p>
          <a:p>
            <a:endParaRPr lang="en-US" dirty="0"/>
          </a:p>
        </p:txBody>
      </p:sp>
    </p:spTree>
    <p:extLst>
      <p:ext uri="{BB962C8B-B14F-4D97-AF65-F5344CB8AC3E}">
        <p14:creationId xmlns:p14="http://schemas.microsoft.com/office/powerpoint/2010/main" val="53264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7226"/>
          </a:xfrm>
        </p:spPr>
        <p:txBody>
          <a:bodyPr>
            <a:normAutofit fontScale="90000"/>
          </a:bodyPr>
          <a:lstStyle/>
          <a:p>
            <a:pPr algn="ctr"/>
            <a:r>
              <a:rPr lang="ka-GE" dirty="0" smtClean="0"/>
              <a:t>6 ფუნდამენტური ევროპული ფასეულობა</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1452" y="1317625"/>
            <a:ext cx="5949095" cy="4937760"/>
          </a:xfrm>
          <a:prstGeom prst="rect">
            <a:avLst/>
          </a:prstGeom>
          <a:noFill/>
          <a:ln>
            <a:noFill/>
          </a:ln>
        </p:spPr>
      </p:pic>
    </p:spTree>
    <p:extLst>
      <p:ext uri="{BB962C8B-B14F-4D97-AF65-F5344CB8AC3E}">
        <p14:creationId xmlns:p14="http://schemas.microsoft.com/office/powerpoint/2010/main" val="86970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smtClean="0"/>
              <a:t>1. ჰუმანისტური აზროვნება</a:t>
            </a:r>
            <a:endParaRPr lang="en-US" dirty="0"/>
          </a:p>
        </p:txBody>
      </p:sp>
      <p:sp>
        <p:nvSpPr>
          <p:cNvPr id="3" name="Content Placeholder 2"/>
          <p:cNvSpPr>
            <a:spLocks noGrp="1"/>
          </p:cNvSpPr>
          <p:nvPr>
            <p:ph idx="1"/>
          </p:nvPr>
        </p:nvSpPr>
        <p:spPr/>
        <p:txBody>
          <a:bodyPr/>
          <a:lstStyle/>
          <a:p>
            <a:r>
              <a:rPr lang="ka-GE" dirty="0" smtClean="0"/>
              <a:t>ისტორიული ფესვები აქვს ძველი საბერძნეთის ანტიკურ ხანაში, შემდგომ რენესანსის ეპოქაში. </a:t>
            </a:r>
          </a:p>
          <a:p>
            <a:r>
              <a:rPr lang="ka-GE" dirty="0" smtClean="0"/>
              <a:t>მსოფლმხედველობა, რომლის ფოკუსში არის ადამიანი და ადამიანები. </a:t>
            </a:r>
          </a:p>
          <a:p>
            <a:r>
              <a:rPr lang="ka-GE" dirty="0" smtClean="0"/>
              <a:t>ერთ-ერთი გარდამტეხი ეტაპი - თეოცენტრულ მსოფლმხედველობაზე უარის თქმა (შუა საუკუნეებიდან)</a:t>
            </a:r>
          </a:p>
          <a:p>
            <a:r>
              <a:rPr lang="ka-GE" dirty="0" smtClean="0"/>
              <a:t>რეორიენტაცია ანთროპოცენტრული მსოფლიოსკენ. </a:t>
            </a:r>
          </a:p>
          <a:p>
            <a:endParaRPr lang="en-US" dirty="0"/>
          </a:p>
        </p:txBody>
      </p:sp>
    </p:spTree>
    <p:extLst>
      <p:ext uri="{BB962C8B-B14F-4D97-AF65-F5344CB8AC3E}">
        <p14:creationId xmlns:p14="http://schemas.microsoft.com/office/powerpoint/2010/main" val="422977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თეოცენტრიზმი </a:t>
            </a:r>
            <a:r>
              <a:rPr lang="en-US" dirty="0" smtClean="0"/>
              <a:t>v. </a:t>
            </a:r>
            <a:r>
              <a:rPr lang="ka-GE" dirty="0" smtClean="0"/>
              <a:t>ანთროპოცენტრიზმი</a:t>
            </a:r>
            <a:endParaRPr lang="en-US" dirty="0"/>
          </a:p>
        </p:txBody>
      </p:sp>
      <p:pic>
        <p:nvPicPr>
          <p:cNvPr id="4" name="Content Placeholder 3"/>
          <p:cNvPicPr>
            <a:picLocks noGrp="1" noChangeAspect="1"/>
          </p:cNvPicPr>
          <p:nvPr>
            <p:ph idx="1"/>
          </p:nvPr>
        </p:nvPicPr>
        <p:blipFill>
          <a:blip r:embed="rId2"/>
          <a:stretch>
            <a:fillRect/>
          </a:stretch>
        </p:blipFill>
        <p:spPr>
          <a:xfrm>
            <a:off x="3404774" y="2442554"/>
            <a:ext cx="5382451" cy="3117480"/>
          </a:xfrm>
          <a:prstGeom prst="rect">
            <a:avLst/>
          </a:prstGeom>
        </p:spPr>
      </p:pic>
    </p:spTree>
    <p:extLst>
      <p:ext uri="{BB962C8B-B14F-4D97-AF65-F5344CB8AC3E}">
        <p14:creationId xmlns:p14="http://schemas.microsoft.com/office/powerpoint/2010/main" val="326786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თეოცენტრიზმი </a:t>
            </a:r>
            <a:r>
              <a:rPr lang="en-US" dirty="0" smtClean="0"/>
              <a:t>v. </a:t>
            </a:r>
            <a:r>
              <a:rPr lang="ka-GE" dirty="0" smtClean="0"/>
              <a:t>ანთროპოცენტრიზმი</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Ø"/>
            </a:pPr>
            <a:r>
              <a:rPr lang="ka-GE" dirty="0" smtClean="0"/>
              <a:t>ღმერთი არის აზროვნებისა და ქმედების ფოკუსში</a:t>
            </a:r>
          </a:p>
          <a:p>
            <a:pPr>
              <a:buFont typeface="Wingdings" panose="05000000000000000000" pitchFamily="2" charset="2"/>
              <a:buChar char="Ø"/>
            </a:pPr>
            <a:r>
              <a:rPr lang="ka-GE" dirty="0" smtClean="0"/>
              <a:t>ღმერთი არის საზომი</a:t>
            </a:r>
          </a:p>
          <a:p>
            <a:pPr>
              <a:buFont typeface="Wingdings" panose="05000000000000000000" pitchFamily="2" charset="2"/>
              <a:buChar char="Ø"/>
            </a:pPr>
            <a:endParaRPr lang="ka-GE" dirty="0" smtClean="0"/>
          </a:p>
          <a:p>
            <a:pPr>
              <a:buFont typeface="Wingdings" panose="05000000000000000000" pitchFamily="2" charset="2"/>
              <a:buChar char="Ø"/>
            </a:pPr>
            <a:r>
              <a:rPr lang="ka-GE" dirty="0" smtClean="0"/>
              <a:t>ადამიანის ინდივიდუალური განვითარება ზის რელიგიურ ჩარჩოებში</a:t>
            </a:r>
          </a:p>
          <a:p>
            <a:pPr>
              <a:buFont typeface="Wingdings" panose="05000000000000000000" pitchFamily="2" charset="2"/>
              <a:buChar char="Ø"/>
            </a:pPr>
            <a:endParaRPr lang="ka-GE" dirty="0"/>
          </a:p>
          <a:p>
            <a:pPr>
              <a:buFont typeface="Wingdings" panose="05000000000000000000" pitchFamily="2" charset="2"/>
              <a:buChar char="Ø"/>
            </a:pPr>
            <a:endParaRPr lang="ka-GE" dirty="0" smtClean="0"/>
          </a:p>
          <a:p>
            <a:pPr>
              <a:buFont typeface="Wingdings" panose="05000000000000000000" pitchFamily="2" charset="2"/>
              <a:buChar char="Ø"/>
            </a:pPr>
            <a:r>
              <a:rPr lang="ka-GE" dirty="0" smtClean="0"/>
              <a:t>იზღუდება განათლება ფართო მასებისთვის - აღიქმება როგორც საფრთხე</a:t>
            </a:r>
            <a:endParaRPr lang="en-US" dirty="0"/>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ü"/>
            </a:pPr>
            <a:r>
              <a:rPr lang="ka-GE" dirty="0" smtClean="0"/>
              <a:t>ადამიანი არის აზროვნებისა და ქმედების ფოკუსში</a:t>
            </a:r>
            <a:endParaRPr lang="en-US" dirty="0" smtClean="0"/>
          </a:p>
          <a:p>
            <a:pPr>
              <a:buFont typeface="Wingdings" panose="05000000000000000000" pitchFamily="2" charset="2"/>
              <a:buChar char="ü"/>
            </a:pPr>
            <a:r>
              <a:rPr lang="ka-GE" dirty="0" smtClean="0"/>
              <a:t>ადამიანი ნელ-ნელა ხდება საზომი</a:t>
            </a:r>
          </a:p>
          <a:p>
            <a:pPr>
              <a:buFont typeface="Wingdings" panose="05000000000000000000" pitchFamily="2" charset="2"/>
              <a:buChar char="ü"/>
            </a:pPr>
            <a:r>
              <a:rPr lang="ka-GE" dirty="0" smtClean="0"/>
              <a:t>იწყება ინდივიდის განათლების, პიროვნული განვითარებისა და პირადი პასუხისმგებლობის განვითარება მრწამსისგან დამოუკიდებლად. </a:t>
            </a:r>
          </a:p>
          <a:p>
            <a:pPr>
              <a:buFont typeface="Wingdings" panose="05000000000000000000" pitchFamily="2" charset="2"/>
              <a:buChar char="ü"/>
            </a:pPr>
            <a:r>
              <a:rPr lang="ka-GE" dirty="0" smtClean="0"/>
              <a:t>განათლების გზით ხდება ადამიანის განვითარება </a:t>
            </a:r>
            <a:endParaRPr lang="en-US" dirty="0"/>
          </a:p>
        </p:txBody>
      </p:sp>
    </p:spTree>
    <p:extLst>
      <p:ext uri="{BB962C8B-B14F-4D97-AF65-F5344CB8AC3E}">
        <p14:creationId xmlns:p14="http://schemas.microsoft.com/office/powerpoint/2010/main" val="411903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თეოცენტრიზმი </a:t>
            </a:r>
            <a:r>
              <a:rPr lang="en-US" dirty="0" smtClean="0"/>
              <a:t>v. </a:t>
            </a:r>
            <a:r>
              <a:rPr lang="ka-GE" dirty="0" smtClean="0"/>
              <a:t>ანთროპოცენტრიზმი</a:t>
            </a:r>
            <a:endParaRPr lang="en-US" dirty="0"/>
          </a:p>
        </p:txBody>
      </p:sp>
      <p:sp>
        <p:nvSpPr>
          <p:cNvPr id="3" name="Content Placeholder 2"/>
          <p:cNvSpPr>
            <a:spLocks noGrp="1"/>
          </p:cNvSpPr>
          <p:nvPr>
            <p:ph sz="half" idx="1"/>
          </p:nvPr>
        </p:nvSpPr>
        <p:spPr/>
        <p:txBody>
          <a:bodyPr>
            <a:normAutofit fontScale="92500" lnSpcReduction="10000"/>
          </a:bodyPr>
          <a:lstStyle/>
          <a:p>
            <a:pPr>
              <a:buFont typeface="Wingdings" panose="05000000000000000000" pitchFamily="2" charset="2"/>
              <a:buChar char="Ø"/>
            </a:pPr>
            <a:r>
              <a:rPr lang="ka-GE" dirty="0" smtClean="0"/>
              <a:t>ადამიანები ცალკე აღებული ნაკლებ მნიშვნელოვანია - პირადი გარემოებები ღვთის ბოძებულია</a:t>
            </a:r>
          </a:p>
          <a:p>
            <a:pPr>
              <a:buFont typeface="Wingdings" panose="05000000000000000000" pitchFamily="2" charset="2"/>
              <a:buChar char="Ø"/>
            </a:pPr>
            <a:r>
              <a:rPr lang="ka-GE" dirty="0" smtClean="0"/>
              <a:t>პასუხისმგებლობა კოლექტიურია (მეფესი ხელქვეითები; ეკლესიის მრევლი)</a:t>
            </a:r>
          </a:p>
          <a:p>
            <a:pPr>
              <a:buFont typeface="Wingdings" panose="05000000000000000000" pitchFamily="2" charset="2"/>
              <a:buChar char="Ø"/>
            </a:pPr>
            <a:r>
              <a:rPr lang="ka-GE" dirty="0" smtClean="0"/>
              <a:t>ბედნიერება ძირითადად საიქიოშია მიღწევადი</a:t>
            </a:r>
            <a:endParaRPr lang="en-US" dirty="0"/>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ü"/>
            </a:pPr>
            <a:r>
              <a:rPr lang="ka-GE" dirty="0" smtClean="0"/>
              <a:t>ინდივიდი ხდება უმაღლესი ღირებულება. ადამიანს უნდა ჰქონდეს განვითარების/თვით-გამოხატვის თავისუფლება.</a:t>
            </a:r>
          </a:p>
          <a:p>
            <a:pPr>
              <a:buFont typeface="Wingdings" panose="05000000000000000000" pitchFamily="2" charset="2"/>
              <a:buChar char="ü"/>
            </a:pPr>
            <a:r>
              <a:rPr lang="ka-GE" dirty="0" smtClean="0"/>
              <a:t>ინდივიდი თავსუფალია და პასუხს აგებს საკუთარ ქმედებებზე </a:t>
            </a:r>
          </a:p>
          <a:p>
            <a:pPr>
              <a:buFont typeface="Wingdings" panose="05000000000000000000" pitchFamily="2" charset="2"/>
              <a:buChar char="ü"/>
            </a:pPr>
            <a:r>
              <a:rPr lang="ka-GE" dirty="0" smtClean="0"/>
              <a:t>ყოველდღიურობის გაუმჯობესებაზე ზრუნვა იწყება ამ ცხოვრებაში. განთლება ამსუბუქებს ყოველდღიურ სიდუხჭირეს. </a:t>
            </a:r>
            <a:endParaRPr lang="en-US" dirty="0"/>
          </a:p>
        </p:txBody>
      </p:sp>
    </p:spTree>
    <p:extLst>
      <p:ext uri="{BB962C8B-B14F-4D97-AF65-F5344CB8AC3E}">
        <p14:creationId xmlns:p14="http://schemas.microsoft.com/office/powerpoint/2010/main" val="117779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572555" cy="1600200"/>
          </a:xfrm>
        </p:spPr>
        <p:txBody>
          <a:bodyPr/>
          <a:lstStyle/>
          <a:p>
            <a:r>
              <a:rPr lang="ka-GE" dirty="0" smtClean="0"/>
              <a:t>შავი ჭირი ევროპაში (</a:t>
            </a:r>
            <a:r>
              <a:rPr lang="en-US" b="1" dirty="0" smtClean="0"/>
              <a:t>1347 to c1352</a:t>
            </a:r>
            <a:r>
              <a:rPr lang="ka-GE" b="1" dirty="0" smtClean="0"/>
              <a:t>)</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Content Placeholder 3" descr="Flagellan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9788" y="2057400"/>
            <a:ext cx="3688669" cy="3617685"/>
          </a:xfrm>
          <a:prstGeom prst="rect">
            <a:avLst/>
          </a:prstGeom>
          <a:noFill/>
          <a:ln>
            <a:noFill/>
          </a:ln>
        </p:spPr>
      </p:pic>
      <p:sp>
        <p:nvSpPr>
          <p:cNvPr id="8" name="Rectangle 7"/>
          <p:cNvSpPr/>
          <p:nvPr/>
        </p:nvSpPr>
        <p:spPr>
          <a:xfrm>
            <a:off x="4772025" y="457200"/>
            <a:ext cx="7129689" cy="611039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ka-GE" sz="2800" dirty="0">
                <a:solidFill>
                  <a:prstClr val="black"/>
                </a:solidFill>
              </a:rPr>
              <a:t>მრავალი ფაქტორი, მათ შორის რელიგიური ფანატიზმი. </a:t>
            </a:r>
          </a:p>
          <a:p>
            <a:pPr marL="685800" lvl="1" indent="-228600">
              <a:lnSpc>
                <a:spcPct val="90000"/>
              </a:lnSpc>
              <a:spcBef>
                <a:spcPts val="500"/>
              </a:spcBef>
              <a:buFont typeface="Arial" panose="020B0604020202020204" pitchFamily="34" charset="0"/>
              <a:buChar char="•"/>
            </a:pPr>
            <a:r>
              <a:rPr lang="ka-GE" sz="2400" dirty="0" smtClean="0">
                <a:solidFill>
                  <a:prstClr val="black"/>
                </a:solidFill>
              </a:rPr>
              <a:t>ხალხი </a:t>
            </a:r>
            <a:r>
              <a:rPr lang="ka-GE" sz="2400" dirty="0">
                <a:solidFill>
                  <a:prstClr val="black"/>
                </a:solidFill>
              </a:rPr>
              <a:t>გულგრილობითა და მორჩილებით ხვდებოდა შავ ჭირს, როგორც ღვთის სასჯელს. </a:t>
            </a:r>
            <a:r>
              <a:rPr lang="ka-GE" sz="2400" dirty="0" smtClean="0">
                <a:solidFill>
                  <a:prstClr val="black"/>
                </a:solidFill>
                <a:sym typeface="Wingdings" panose="05000000000000000000" pitchFamily="2" charset="2"/>
              </a:rPr>
              <a:t> </a:t>
            </a:r>
            <a:r>
              <a:rPr lang="ka-GE" sz="2400" dirty="0" smtClean="0">
                <a:solidFill>
                  <a:prstClr val="black"/>
                </a:solidFill>
              </a:rPr>
              <a:t>სალხინებლის დოგმატი. </a:t>
            </a:r>
            <a:endParaRPr lang="ka-GE" sz="2400" dirty="0">
              <a:solidFill>
                <a:prstClr val="black"/>
              </a:solidFill>
            </a:endParaRPr>
          </a:p>
          <a:p>
            <a:pPr marL="685800" lvl="1" indent="-228600">
              <a:lnSpc>
                <a:spcPct val="90000"/>
              </a:lnSpc>
              <a:spcBef>
                <a:spcPts val="500"/>
              </a:spcBef>
              <a:buFont typeface="Arial" panose="020B0604020202020204" pitchFamily="34" charset="0"/>
              <a:buChar char="•"/>
            </a:pPr>
            <a:r>
              <a:rPr lang="ka-GE" sz="2400" dirty="0" smtClean="0">
                <a:solidFill>
                  <a:prstClr val="black"/>
                </a:solidFill>
              </a:rPr>
              <a:t>ფლაგელანტები </a:t>
            </a:r>
            <a:r>
              <a:rPr lang="ka-GE" sz="2400" dirty="0">
                <a:solidFill>
                  <a:prstClr val="black"/>
                </a:solidFill>
              </a:rPr>
              <a:t>დადიოდნენ </a:t>
            </a:r>
            <a:r>
              <a:rPr lang="ka-GE" sz="2400" dirty="0" smtClean="0">
                <a:solidFill>
                  <a:prstClr val="black"/>
                </a:solidFill>
              </a:rPr>
              <a:t>ქალქ-ქალაქ </a:t>
            </a:r>
            <a:r>
              <a:rPr lang="ka-GE" sz="2400" dirty="0">
                <a:solidFill>
                  <a:prstClr val="black"/>
                </a:solidFill>
              </a:rPr>
              <a:t>და </a:t>
            </a:r>
            <a:r>
              <a:rPr lang="ka-GE" sz="2400" dirty="0" smtClean="0">
                <a:solidFill>
                  <a:prstClr val="black"/>
                </a:solidFill>
              </a:rPr>
              <a:t>ფიქრობდნენ, </a:t>
            </a:r>
            <a:r>
              <a:rPr lang="ka-GE" sz="2400" dirty="0">
                <a:solidFill>
                  <a:prstClr val="black"/>
                </a:solidFill>
              </a:rPr>
              <a:t>რომ </a:t>
            </a:r>
            <a:r>
              <a:rPr lang="ka-GE" sz="2400" dirty="0" smtClean="0">
                <a:solidFill>
                  <a:prstClr val="black"/>
                </a:solidFill>
              </a:rPr>
              <a:t>თვითგვემით </a:t>
            </a:r>
            <a:r>
              <a:rPr lang="ka-GE" sz="2400" dirty="0">
                <a:solidFill>
                  <a:prstClr val="black"/>
                </a:solidFill>
              </a:rPr>
              <a:t>განიწმინდებოდნენ </a:t>
            </a:r>
            <a:r>
              <a:rPr lang="ka-GE" sz="2400" dirty="0" smtClean="0">
                <a:solidFill>
                  <a:prstClr val="black"/>
                </a:solidFill>
              </a:rPr>
              <a:t>განსაცდელისგან;</a:t>
            </a:r>
            <a:endParaRPr lang="ka-GE" sz="2400" dirty="0">
              <a:solidFill>
                <a:prstClr val="black"/>
              </a:solidFill>
            </a:endParaRPr>
          </a:p>
          <a:p>
            <a:pPr marL="685800" lvl="1" indent="-228600">
              <a:lnSpc>
                <a:spcPct val="90000"/>
              </a:lnSpc>
              <a:spcBef>
                <a:spcPts val="500"/>
              </a:spcBef>
              <a:buFont typeface="Arial" panose="020B0604020202020204" pitchFamily="34" charset="0"/>
              <a:buChar char="•"/>
            </a:pPr>
            <a:r>
              <a:rPr lang="ka-GE" sz="2400" dirty="0" smtClean="0"/>
              <a:t>ეპიდემიამ გამოიწვია როგორც ექიმების ასევე ეკლესიის რეპუტაციის შესუსტება:</a:t>
            </a:r>
          </a:p>
          <a:p>
            <a:pPr marL="685800" lvl="1" indent="-228600">
              <a:lnSpc>
                <a:spcPct val="90000"/>
              </a:lnSpc>
              <a:spcBef>
                <a:spcPts val="500"/>
              </a:spcBef>
              <a:buFont typeface="Arial" panose="020B0604020202020204" pitchFamily="34" charset="0"/>
              <a:buChar char="•"/>
            </a:pPr>
            <a:r>
              <a:rPr lang="ka-GE" sz="2400" dirty="0" smtClean="0"/>
              <a:t>პაპმა </a:t>
            </a:r>
            <a:r>
              <a:rPr lang="ka-GE" sz="2400" dirty="0"/>
              <a:t>1350 წელი წმინდა წლად გამოაცხადა. რომში ჩასულ პილიგრიმებს უფლება მიეცემოდათ, სალხინებლის გამოუვლელად მოხვედრილიყვნენ პირდაპირ </a:t>
            </a:r>
            <a:r>
              <a:rPr lang="ka-GE" sz="2400" dirty="0" smtClean="0"/>
              <a:t>სამოთხეში. </a:t>
            </a:r>
            <a:r>
              <a:rPr lang="ka-GE" sz="2400" dirty="0"/>
              <a:t>ასიათასობით პილიგრიმი გამოეხმაურა ამ მოწოდებას — გზადაგზა კი შავ ჭირს </a:t>
            </a:r>
            <a:r>
              <a:rPr lang="ka-GE" sz="2400" dirty="0" smtClean="0"/>
              <a:t>ავრცელებდნენ</a:t>
            </a:r>
            <a:r>
              <a:rPr lang="ka-GE" sz="2400" dirty="0" smtClean="0">
                <a:solidFill>
                  <a:prstClr val="black"/>
                </a:solidFill>
              </a:rPr>
              <a:t>...</a:t>
            </a:r>
            <a:endParaRPr lang="ka-GE" sz="2400" dirty="0">
              <a:solidFill>
                <a:prstClr val="black"/>
              </a:solidFill>
            </a:endParaRPr>
          </a:p>
        </p:txBody>
      </p:sp>
    </p:spTree>
    <p:extLst>
      <p:ext uri="{BB962C8B-B14F-4D97-AF65-F5344CB8AC3E}">
        <p14:creationId xmlns:p14="http://schemas.microsoft.com/office/powerpoint/2010/main" val="264837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1461</Words>
  <Application>Microsoft Office PowerPoint</Application>
  <PresentationFormat>Widescreen</PresentationFormat>
  <Paragraphs>165</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(Body)</vt:lpstr>
      <vt:lpstr>Calibri Light</vt:lpstr>
      <vt:lpstr>Sylfaen</vt:lpstr>
      <vt:lpstr>Wingdings</vt:lpstr>
      <vt:lpstr>Office Theme</vt:lpstr>
      <vt:lpstr>Project  “Promote Knowledge and Awareness about the EU at Grassroots Level in Georgia”  პროექტი „ევროკავშირის შესახებ ცოდნისა და ცნობიერების ამაღლება საქართველოში ადგილობრივი მოსახლეობის დონეზე“ </vt:lpstr>
      <vt:lpstr>რა არის ღირებულება (ფასეულობა)? </vt:lpstr>
      <vt:lpstr>რას ნიშნავს ევროპული იდენტობა? </vt:lpstr>
      <vt:lpstr>6 ფუნდამენტური ევროპული ფასეულობა</vt:lpstr>
      <vt:lpstr>1. ჰუმანისტური აზროვნება</vt:lpstr>
      <vt:lpstr>თეოცენტრიზმი v. ანთროპოცენტრიზმი</vt:lpstr>
      <vt:lpstr>თეოცენტრიზმი v. ანთროპოცენტრიზმი</vt:lpstr>
      <vt:lpstr>თეოცენტრიზმი v. ანთროპოცენტრიზმი</vt:lpstr>
      <vt:lpstr>შავი ჭირი ევროპაში (1347 to c1352)</vt:lpstr>
      <vt:lpstr>მაგალითი 2: დედოფალი კრისტინა(1632 – 1654) და განათლების როლი ევროპის ისტორიაში</vt:lpstr>
      <vt:lpstr>2. რაციონალურობა</vt:lpstr>
      <vt:lpstr>დოგმატიზმი v. რაციონალიზმი</vt:lpstr>
      <vt:lpstr>იელის პროფესორის მილგრამის „მორჩილების“ ექსპერიმენტი (1961)</vt:lpstr>
      <vt:lpstr>3. სეკულარულობა</vt:lpstr>
      <vt:lpstr>რელიგია v. სეკულარობა</vt:lpstr>
      <vt:lpstr>4. კანონის უზენაესობა</vt:lpstr>
      <vt:lpstr>5. დემოკრატია</vt:lpstr>
      <vt:lpstr>6. ადამიანის უფლებები</vt:lpstr>
      <vt:lpstr>ფასეულობები ევროკავშირის ხელშეკრულებებში</vt:lpstr>
      <vt:lpstr>PowerPoint Presentation</vt:lpstr>
      <vt:lpstr>რა გამოწვევების წინაშე დგას ევროპული ღირებულებები დღეს?  </vt:lpstr>
      <vt:lpstr>ნაციონალისტური პარტიების პოპულარობის ზრდა </vt:lpstr>
      <vt:lpstr>მიგრაციის ტალღა</vt:lpstr>
      <vt:lpstr>ტერაქტების კასკადი: 2015-2016</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 User</dc:creator>
  <cp:lastModifiedBy>CU User</cp:lastModifiedBy>
  <cp:revision>32</cp:revision>
  <dcterms:created xsi:type="dcterms:W3CDTF">2016-12-07T08:02:50Z</dcterms:created>
  <dcterms:modified xsi:type="dcterms:W3CDTF">2016-12-08T10:02:04Z</dcterms:modified>
</cp:coreProperties>
</file>